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27"/>
  </p:notesMasterIdLst>
  <p:sldIdLst>
    <p:sldId id="256" r:id="rId2"/>
    <p:sldId id="341" r:id="rId3"/>
    <p:sldId id="342" r:id="rId4"/>
    <p:sldId id="343" r:id="rId5"/>
    <p:sldId id="344" r:id="rId6"/>
    <p:sldId id="345" r:id="rId7"/>
    <p:sldId id="328" r:id="rId8"/>
    <p:sldId id="346" r:id="rId9"/>
    <p:sldId id="329" r:id="rId10"/>
    <p:sldId id="330" r:id="rId11"/>
    <p:sldId id="320" r:id="rId12"/>
    <p:sldId id="334" r:id="rId13"/>
    <p:sldId id="336" r:id="rId14"/>
    <p:sldId id="338" r:id="rId15"/>
    <p:sldId id="340" r:id="rId16"/>
    <p:sldId id="339" r:id="rId17"/>
    <p:sldId id="315" r:id="rId18"/>
    <p:sldId id="319" r:id="rId19"/>
    <p:sldId id="326" r:id="rId20"/>
    <p:sldId id="323" r:id="rId21"/>
    <p:sldId id="324" r:id="rId22"/>
    <p:sldId id="348" r:id="rId23"/>
    <p:sldId id="349" r:id="rId24"/>
    <p:sldId id="350" r:id="rId25"/>
    <p:sldId id="26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légr Jan, doc. RNDr." initials="ŠJdR" lastIdx="1" clrIdx="0">
    <p:extLst>
      <p:ext uri="{19B8F6BF-5375-455C-9EA6-DF929625EA0E}">
        <p15:presenceInfo xmlns:p15="http://schemas.microsoft.com/office/powerpoint/2012/main" userId="Šlégr Jan, doc. RNDr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5E2"/>
    <a:srgbClr val="E2DEDB"/>
    <a:srgbClr val="F0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6716" autoAdjust="0"/>
  </p:normalViewPr>
  <p:slideViewPr>
    <p:cSldViewPr snapToGrid="0">
      <p:cViewPr varScale="1">
        <p:scale>
          <a:sx n="121" d="100"/>
          <a:sy n="121" d="100"/>
        </p:scale>
        <p:origin x="2318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615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6T10:25:24.28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63B2F-AF0F-4C7F-BD65-F7FEB7F70C0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4A462-9439-4961-A44B-4A8B9910B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64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peistemiologickém</a:t>
            </a:r>
            <a:r>
              <a:rPr lang="en-US" dirty="0"/>
              <a:t> </a:t>
            </a:r>
            <a:r>
              <a:rPr lang="en-US" dirty="0" err="1"/>
              <a:t>paradigmatu</a:t>
            </a:r>
            <a:r>
              <a:rPr lang="en-US" dirty="0"/>
              <a:t> </a:t>
            </a:r>
            <a:r>
              <a:rPr lang="en-US" dirty="0" err="1"/>
              <a:t>získávání</a:t>
            </a:r>
            <a:r>
              <a:rPr lang="en-US" dirty="0"/>
              <a:t> </a:t>
            </a:r>
            <a:r>
              <a:rPr lang="en-US" dirty="0" err="1"/>
              <a:t>znalostí</a:t>
            </a:r>
            <a:r>
              <a:rPr lang="en-US" dirty="0"/>
              <a:t> </a:t>
            </a:r>
            <a:r>
              <a:rPr lang="en-US" dirty="0" err="1"/>
              <a:t>metodickou</a:t>
            </a:r>
            <a:r>
              <a:rPr lang="en-US" dirty="0"/>
              <a:t> a </a:t>
            </a:r>
            <a:r>
              <a:rPr lang="en-US" dirty="0" err="1"/>
              <a:t>empirickou</a:t>
            </a:r>
            <a:r>
              <a:rPr lang="en-US" dirty="0"/>
              <a:t> </a:t>
            </a:r>
            <a:r>
              <a:rPr lang="en-US" dirty="0" err="1"/>
              <a:t>falzifikací</a:t>
            </a:r>
            <a:r>
              <a:rPr lang="en-US" dirty="0"/>
              <a:t> </a:t>
            </a:r>
            <a:r>
              <a:rPr lang="en-US" dirty="0" err="1"/>
              <a:t>hypotéz</a:t>
            </a:r>
            <a:r>
              <a:rPr lang="en-US" dirty="0"/>
              <a:t> pro </a:t>
            </a:r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teorií</a:t>
            </a:r>
            <a:r>
              <a:rPr lang="en-US" dirty="0"/>
              <a:t> </a:t>
            </a:r>
            <a:r>
              <a:rPr lang="en-US" dirty="0" err="1"/>
              <a:t>založených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důkazech</a:t>
            </a:r>
            <a:endParaRPr lang="cs-CZ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4A462-9439-4961-A44B-4A8B9910B6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2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4A462-9439-4961-A44B-4A8B9910B6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6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59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57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700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2918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885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7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053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7321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68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38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82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6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952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44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744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72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721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90030-AF8C-41E6-AF78-85ACCEE9938F}" type="datetimeFigureOut">
              <a:rPr lang="cs-CZ" smtClean="0"/>
              <a:t>11.2.2025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D2CB1-59C2-46EE-BE1A-88C909C1B6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466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E8276-AB6F-4CA8-A9EC-E4DC0D21D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" y="1291054"/>
            <a:ext cx="8958227" cy="2659378"/>
          </a:xfrm>
          <a:noFill/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cs-CZ" sz="4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cs-CZ" sz="48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Fyzika pro chemiky </a:t>
            </a:r>
            <a:br>
              <a:rPr lang="cs-CZ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 2025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EFCD3E-2F86-4C41-8302-4F3860826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5801" y="2769084"/>
            <a:ext cx="3046199" cy="2451312"/>
          </a:xfr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14000"/>
              </a:lnSpc>
            </a:pPr>
            <a:r>
              <a:rPr lang="cs-CZ" sz="3000" b="1" dirty="0"/>
              <a:t>Jan Šlégr</a:t>
            </a:r>
          </a:p>
          <a:p>
            <a:pPr algn="ctr" defTabSz="457200">
              <a:lnSpc>
                <a:spcPct val="114000"/>
              </a:lnSpc>
            </a:pPr>
            <a:r>
              <a:rPr lang="cs-CZ" sz="2500" b="1" dirty="0"/>
              <a:t>jan.slegr@uhk.cz</a:t>
            </a:r>
          </a:p>
          <a:p>
            <a:pPr algn="ctr" defTabSz="457200">
              <a:lnSpc>
                <a:spcPct val="114000"/>
              </a:lnSpc>
            </a:pPr>
            <a:endParaRPr lang="cs-CZ" sz="3000" b="1" dirty="0"/>
          </a:p>
          <a:p>
            <a:pPr algn="ctr" defTabSz="457200">
              <a:lnSpc>
                <a:spcPct val="114000"/>
              </a:lnSpc>
            </a:pPr>
            <a:endParaRPr lang="cs-CZ" sz="30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FBCBDC-ADDA-4C03-BD25-68CA57DB17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" t="15526" r="76878" b="14539"/>
          <a:stretch/>
        </p:blipFill>
        <p:spPr>
          <a:xfrm>
            <a:off x="7322092" y="480060"/>
            <a:ext cx="1036320" cy="8991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843202A-C5BA-46D0-B827-9768495D235C}"/>
              </a:ext>
            </a:extLst>
          </p:cNvPr>
          <p:cNvSpPr txBox="1"/>
          <p:nvPr/>
        </p:nvSpPr>
        <p:spPr>
          <a:xfrm>
            <a:off x="8411751" y="586740"/>
            <a:ext cx="3431339" cy="765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cs-CZ" sz="2000" b="1" dirty="0"/>
              <a:t>Univerzita Hradec Králové</a:t>
            </a:r>
          </a:p>
          <a:p>
            <a:pPr>
              <a:lnSpc>
                <a:spcPct val="114000"/>
              </a:lnSpc>
            </a:pPr>
            <a:r>
              <a:rPr lang="cs-CZ" sz="2000" b="1" dirty="0"/>
              <a:t>Přírodovědecká fakulta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D2A9FE1-5727-411B-B2B0-6FDB9621CD9B}"/>
              </a:ext>
            </a:extLst>
          </p:cNvPr>
          <p:cNvSpPr/>
          <p:nvPr/>
        </p:nvSpPr>
        <p:spPr>
          <a:xfrm>
            <a:off x="2074738" y="4558676"/>
            <a:ext cx="52998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4000" dirty="0"/>
              <a:t>E</a:t>
            </a:r>
            <a:r>
              <a:rPr lang="en-US" sz="4000" dirty="0" err="1"/>
              <a:t>ven</a:t>
            </a:r>
            <a:r>
              <a:rPr lang="en-US" sz="4000" dirty="0"/>
              <a:t> if you'll not pass </a:t>
            </a:r>
            <a:endParaRPr lang="cs-CZ" sz="4000" dirty="0"/>
          </a:p>
          <a:p>
            <a:r>
              <a:rPr lang="cs-CZ" sz="4000" dirty="0"/>
              <a:t>Y</a:t>
            </a:r>
            <a:r>
              <a:rPr lang="en-US" sz="4000" dirty="0" err="1"/>
              <a:t>ou'll</a:t>
            </a:r>
            <a:r>
              <a:rPr lang="en-US" sz="4000" dirty="0"/>
              <a:t> enjoy my class</a:t>
            </a:r>
          </a:p>
        </p:txBody>
      </p:sp>
    </p:spTree>
    <p:extLst>
      <p:ext uri="{BB962C8B-B14F-4D97-AF65-F5344CB8AC3E}">
        <p14:creationId xmlns:p14="http://schemas.microsoft.com/office/powerpoint/2010/main" val="3283099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věda funguje ve skutečnosti?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D87F677-CEF2-4B44-A84E-0B073D1FA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36" y="2137642"/>
            <a:ext cx="8808720" cy="47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2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 vědecká metoda nefunguje?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450741" cy="3599316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Pokud ji vědec nepoužije (záměrně: vakcíny a autismus, spíš nedopatřením: studená fúze, LK-99)</a:t>
            </a:r>
          </a:p>
          <a:p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5" name="Obrázek 4" descr="Obsah obrázku interiér, víčko/poklička, Fotka zátiší, podlaha&#10;&#10;Popis byl vytvořen automaticky">
            <a:extLst>
              <a:ext uri="{FF2B5EF4-FFF2-40B4-BE49-F238E27FC236}">
                <a16:creationId xmlns:a16="http://schemas.microsoft.com/office/drawing/2014/main" id="{8546B7EB-D08F-4475-AF8D-F309C91F3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" y="3378309"/>
            <a:ext cx="6477789" cy="4155563"/>
          </a:xfrm>
          <a:prstGeom prst="rect">
            <a:avLst/>
          </a:prstGeom>
        </p:spPr>
      </p:pic>
      <p:pic>
        <p:nvPicPr>
          <p:cNvPr id="10" name="Obrázek 9" descr="Obsah obrázku oblečení, text, Lidská tvář, osoba&#10;&#10;Popis byl vytvořen automaticky">
            <a:extLst>
              <a:ext uri="{FF2B5EF4-FFF2-40B4-BE49-F238E27FC236}">
                <a16:creationId xmlns:a16="http://schemas.microsoft.com/office/drawing/2014/main" id="{F46B7A0E-5801-42A8-B362-35B6088C5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458" y="3366668"/>
            <a:ext cx="4267127" cy="426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3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 vědecká metoda nefunguje?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450741" cy="3599316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Pokud vědec nepokládá otázky: Staří Řekové věděli totéž co Galileo (znali stejnou matematiku), ale nebyli schopni popsat pohyb padajících těles jako Galileo, který se ptal po příčinách pohybu</a:t>
            </a: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913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 vědecká metoda nefunguje?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2" y="2336873"/>
            <a:ext cx="7260770" cy="4385544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Pokud vědec nevěří svým závěrům: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Všichni geologové věděli, že desková tektonika je nesmysl, protože Země je přece z pevných látek.</a:t>
            </a:r>
          </a:p>
          <a:p>
            <a:pPr marL="0" indent="0">
              <a:buNone/>
            </a:pPr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Desková tektonika byla přijata až když byly objeveny oceánské vulkanické hřebeny a subdukční zóny, přestože už předtím existovaly důkazy o pohybu kontinentů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5" name="Obrázek 4" descr="Obsah obrázku text, mapa, diagram, atlas&#10;&#10;Popis byl vytvořen automaticky">
            <a:extLst>
              <a:ext uri="{FF2B5EF4-FFF2-40B4-BE49-F238E27FC236}">
                <a16:creationId xmlns:a16="http://schemas.microsoft.com/office/drawing/2014/main" id="{FA0871D2-2C95-48D0-9DDA-9EDB768607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3495"/>
          <a:stretch/>
        </p:blipFill>
        <p:spPr>
          <a:xfrm>
            <a:off x="7889065" y="2617076"/>
            <a:ext cx="4004441" cy="344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99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 vědecká metoda nefunguje?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450741" cy="3599316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Pokud odborná veřejnost nevěří vědci (ale to není problém vědecké metody!):</a:t>
            </a:r>
          </a:p>
          <a:p>
            <a:pPr lvl="1"/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  <a:p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5" name="Obrázek 4" descr="Obsah obrázku text, muž, Lidská tvář, plakát&#10;&#10;Popis byl vytvořen automaticky">
            <a:extLst>
              <a:ext uri="{FF2B5EF4-FFF2-40B4-BE49-F238E27FC236}">
                <a16:creationId xmlns:a16="http://schemas.microsoft.com/office/drawing/2014/main" id="{A3100334-8E03-4035-9939-EB2FA50F0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187" y="2913418"/>
            <a:ext cx="3581092" cy="642917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C31CA17-4E8A-426C-882C-21AD5CA82BAE}"/>
              </a:ext>
            </a:extLst>
          </p:cNvPr>
          <p:cNvSpPr/>
          <p:nvPr/>
        </p:nvSpPr>
        <p:spPr>
          <a:xfrm>
            <a:off x="285883" y="3420449"/>
            <a:ext cx="75401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James </a:t>
            </a:r>
            <a:r>
              <a:rPr lang="cs-CZ" sz="2800" dirty="0" err="1">
                <a:solidFill>
                  <a:schemeClr val="tx2">
                    <a:lumMod val="50000"/>
                  </a:schemeClr>
                </a:solidFill>
              </a:rPr>
              <a:t>Clerk</a:t>
            </a: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 Maxwell předpověděl, že světlo je elektromagnetické vlnění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Mnoho lidí i dnes nevěří speciální teorii relativity, Darwinově evoluční teorii…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Mnohdy jsou za tím obchodní zájmy (olovo v palivech, DDT, škodlivost kouření…)</a:t>
            </a:r>
          </a:p>
        </p:txBody>
      </p:sp>
    </p:spTree>
    <p:extLst>
      <p:ext uri="{BB962C8B-B14F-4D97-AF65-F5344CB8AC3E}">
        <p14:creationId xmlns:p14="http://schemas.microsoft.com/office/powerpoint/2010/main" val="3280629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 vědecká metoda nefunguje?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450741" cy="3599316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</a:schemeClr>
                </a:solidFill>
              </a:rPr>
              <a:t>Skutečné problémy (fyzikální): V současné době nelze sjednotit obecnou teorii relativity s kvantovou mechanikou a nevíme, jestli to bude někdy možné…</a:t>
            </a:r>
          </a:p>
          <a:p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99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Vědecká metoda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45074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Hypotézu je nutné ověřit experimentem (hypotéza musí být </a:t>
            </a:r>
            <a:r>
              <a:rPr lang="cs-CZ" sz="2800" i="1" dirty="0" err="1">
                <a:solidFill>
                  <a:schemeClr val="tx2">
                    <a:lumMod val="50000"/>
                  </a:schemeClr>
                </a:solidFill>
              </a:rPr>
              <a:t>falzifikovatelná</a:t>
            </a: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Hypotéza o </a:t>
            </a:r>
            <a:r>
              <a:rPr lang="cs-CZ" sz="2800" dirty="0" err="1">
                <a:solidFill>
                  <a:schemeClr val="tx2">
                    <a:lumMod val="50000"/>
                  </a:schemeClr>
                </a:solidFill>
              </a:rPr>
              <a:t>chemtrails</a:t>
            </a: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 není (rozumně) </a:t>
            </a:r>
            <a:r>
              <a:rPr lang="cs-CZ" sz="2800" dirty="0" err="1">
                <a:solidFill>
                  <a:schemeClr val="tx2">
                    <a:lumMod val="50000"/>
                  </a:schemeClr>
                </a:solidFill>
              </a:rPr>
              <a:t>falzifikovatelná</a:t>
            </a: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Hypotéza o ploché Zemi je snadno </a:t>
            </a:r>
            <a:r>
              <a:rPr lang="cs-CZ" sz="2800" dirty="0" err="1">
                <a:solidFill>
                  <a:schemeClr val="tx2">
                    <a:lumMod val="50000"/>
                  </a:schemeClr>
                </a:solidFill>
              </a:rPr>
              <a:t>falzifikovatelná</a:t>
            </a:r>
            <a:r>
              <a:rPr lang="cs-CZ" sz="2800" dirty="0">
                <a:solidFill>
                  <a:schemeClr val="tx2">
                    <a:lumMod val="50000"/>
                  </a:schemeClr>
                </a:solidFill>
              </a:rPr>
              <a:t>, ale stejně je to k ničemu </a:t>
            </a:r>
            <a:r>
              <a:rPr lang="cs-CZ" sz="2800" dirty="0">
                <a:solidFill>
                  <a:schemeClr val="tx2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61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 ploché Země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C98BFE58-291E-405A-983A-6022593C2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59134" y="3429000"/>
            <a:ext cx="6585394" cy="14231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A9904BC-C204-4985-8500-89652D78E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90" y="5052410"/>
            <a:ext cx="8391937" cy="142319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3FC238E-828E-446F-96A1-8636C6A61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50" y="2190559"/>
            <a:ext cx="8239125" cy="103822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5520B74-DCE0-4CFB-AEF2-7A1B522DBB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 b="12079"/>
          <a:stretch/>
        </p:blipFill>
        <p:spPr>
          <a:xfrm>
            <a:off x="8885450" y="241326"/>
            <a:ext cx="2959078" cy="298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5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 ploché Země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B4F3457-1A4D-4C38-84CE-85D5CC9DA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075420F-DEE0-445D-858A-15A1C64C9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91" y="2289361"/>
            <a:ext cx="10139423" cy="50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8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 ploché Země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E1F1725-A6CA-4EAA-9BC2-5C06869EA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25" y="2347601"/>
            <a:ext cx="6726561" cy="45103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92B1A33-24C8-4EE1-8776-2C5779FCB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825" y="2324451"/>
            <a:ext cx="459105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02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Sylabus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450741" cy="4521127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dirty="0"/>
              <a:t>Fyzikální popis světa, fyzikální veličiny, SI.</a:t>
            </a:r>
            <a:endParaRPr lang="en-US" dirty="0"/>
          </a:p>
          <a:p>
            <a:pPr lvl="0"/>
            <a:r>
              <a:rPr lang="cs-CZ" dirty="0"/>
              <a:t>Kinematika - popis pohybu.</a:t>
            </a:r>
            <a:endParaRPr lang="en-US" dirty="0"/>
          </a:p>
          <a:p>
            <a:pPr lvl="0"/>
            <a:r>
              <a:rPr lang="cs-CZ" dirty="0"/>
              <a:t>Dynamika: Newtonovy pohybové zákony, práce, výkon, energie.</a:t>
            </a:r>
            <a:endParaRPr lang="en-US" dirty="0"/>
          </a:p>
          <a:p>
            <a:pPr lvl="0"/>
            <a:r>
              <a:rPr lang="cs-CZ" dirty="0"/>
              <a:t>Mechanika tuhého tělesa: moment síly, moment setrvačnosti, energie při otáčivém pohybu.</a:t>
            </a:r>
            <a:endParaRPr lang="en-US" dirty="0"/>
          </a:p>
          <a:p>
            <a:pPr lvl="0"/>
            <a:r>
              <a:rPr lang="cs-CZ" dirty="0"/>
              <a:t>Mechanika kapalin. Deformace těles.</a:t>
            </a:r>
            <a:endParaRPr lang="en-US" dirty="0"/>
          </a:p>
          <a:p>
            <a:pPr lvl="0"/>
            <a:r>
              <a:rPr lang="cs-CZ" dirty="0"/>
              <a:t>Kalorimetrie a přenos tepla.</a:t>
            </a:r>
            <a:endParaRPr lang="en-US" dirty="0"/>
          </a:p>
          <a:p>
            <a:pPr lvl="0"/>
            <a:r>
              <a:rPr lang="cs-CZ" dirty="0"/>
              <a:t>Termodynamické zákony. Děje v plynech.</a:t>
            </a:r>
            <a:endParaRPr lang="en-US" dirty="0"/>
          </a:p>
          <a:p>
            <a:pPr lvl="0"/>
            <a:r>
              <a:rPr lang="cs-CZ" dirty="0"/>
              <a:t>Mechanické kmitání a vlnění.</a:t>
            </a:r>
            <a:endParaRPr lang="en-US" dirty="0"/>
          </a:p>
          <a:p>
            <a:pPr lvl="0"/>
            <a:r>
              <a:rPr lang="cs-CZ" dirty="0"/>
              <a:t>Elektrostatika, stejnosměrný elektrický proud.</a:t>
            </a:r>
            <a:endParaRPr lang="en-US" dirty="0"/>
          </a:p>
          <a:p>
            <a:pPr lvl="0"/>
            <a:r>
              <a:rPr lang="cs-CZ" dirty="0"/>
              <a:t>Elektrická práce, výkon a energie, vybrané problémy z elektrochemie. </a:t>
            </a:r>
          </a:p>
          <a:p>
            <a:pPr lvl="0"/>
            <a:r>
              <a:rPr lang="cs-CZ" dirty="0"/>
              <a:t>Magnetické vlastnosti vodiče s proudem. Vodiče v magnetickém poli.</a:t>
            </a:r>
            <a:endParaRPr lang="en-US" dirty="0"/>
          </a:p>
          <a:p>
            <a:pPr lvl="0"/>
            <a:r>
              <a:rPr lang="cs-CZ" dirty="0"/>
              <a:t>Základy geometrické optiky. Vlnová optika, lasery, holografie.</a:t>
            </a:r>
          </a:p>
          <a:p>
            <a:pPr lvl="0"/>
            <a:r>
              <a:rPr lang="cs-CZ" dirty="0"/>
              <a:t>Základy jaderné fyziky.</a:t>
            </a: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93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 ploché Země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7" name="Zástupný obsah 6" descr="Obsah obrázku budova, interiér, oltář, kámen&#10;&#10;Popis byl vytvořen automaticky">
            <a:extLst>
              <a:ext uri="{FF2B5EF4-FFF2-40B4-BE49-F238E27FC236}">
                <a16:creationId xmlns:a16="http://schemas.microsoft.com/office/drawing/2014/main" id="{22DA0313-F12B-437C-9946-DB5A6ECEA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59" y="2218250"/>
            <a:ext cx="3237413" cy="4317900"/>
          </a:xfr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F3272264-D90A-4FDF-B83B-317909CBF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/>
          <a:stretch/>
        </p:blipFill>
        <p:spPr>
          <a:xfrm>
            <a:off x="4578621" y="2218250"/>
            <a:ext cx="3192946" cy="43179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3E0A65D-846D-49E9-987A-54C3D7668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9" y="3335750"/>
            <a:ext cx="4267200" cy="320040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A6CC110-929E-4B63-9933-B7E04DC130CB}"/>
              </a:ext>
            </a:extLst>
          </p:cNvPr>
          <p:cNvSpPr/>
          <p:nvPr/>
        </p:nvSpPr>
        <p:spPr>
          <a:xfrm>
            <a:off x="292496" y="2299274"/>
            <a:ext cx="40480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000" dirty="0" err="1"/>
              <a:t>Foucaultovo</a:t>
            </a:r>
            <a:r>
              <a:rPr lang="cs-CZ" sz="3000" dirty="0"/>
              <a:t> kyvadlo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05507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Teorie ploché Země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6" name="Foucault_pendulum_1.webm.1080p">
            <a:hlinkClick r:id="" action="ppaction://media"/>
            <a:extLst>
              <a:ext uri="{FF2B5EF4-FFF2-40B4-BE49-F238E27FC236}">
                <a16:creationId xmlns:a16="http://schemas.microsoft.com/office/drawing/2014/main" id="{1457E2ED-1D14-4514-8F79-B4E4F116E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Vědecká metoda a experimenty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450741" cy="42152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500" b="1" i="1" dirty="0"/>
              <a:t>P</a:t>
            </a:r>
            <a:r>
              <a:rPr lang="en-US" sz="3500" b="1" dirty="0"/>
              <a:t>-hacking</a:t>
            </a:r>
            <a:r>
              <a:rPr lang="en-US" sz="3500" dirty="0"/>
              <a:t> </a:t>
            </a:r>
            <a:endParaRPr lang="cs-CZ" sz="3500" dirty="0"/>
          </a:p>
          <a:p>
            <a:r>
              <a:rPr lang="cs-CZ" sz="3500" dirty="0"/>
              <a:t>M</a:t>
            </a:r>
            <a:r>
              <a:rPr lang="en-US" sz="3500" dirty="0" err="1"/>
              <a:t>anipulace</a:t>
            </a:r>
            <a:r>
              <a:rPr lang="en-US" sz="3500" dirty="0"/>
              <a:t> s </a:t>
            </a:r>
            <a:r>
              <a:rPr lang="en-US" sz="3500" dirty="0" err="1"/>
              <a:t>daty</a:t>
            </a:r>
            <a:r>
              <a:rPr lang="en-US" sz="3500" dirty="0"/>
              <a:t> </a:t>
            </a:r>
            <a:r>
              <a:rPr lang="en-US" sz="3500" dirty="0" err="1"/>
              <a:t>tak</a:t>
            </a:r>
            <a:r>
              <a:rPr lang="en-US" sz="3500" dirty="0"/>
              <a:t>, aby </a:t>
            </a:r>
            <a:r>
              <a:rPr lang="en-US" sz="3500" dirty="0" err="1"/>
              <a:t>vyšly</a:t>
            </a:r>
            <a:r>
              <a:rPr lang="en-US" sz="3500" dirty="0"/>
              <a:t> </a:t>
            </a:r>
            <a:r>
              <a:rPr lang="en-US" sz="3500" dirty="0" err="1"/>
              <a:t>statisticky</a:t>
            </a:r>
            <a:r>
              <a:rPr lang="en-US" sz="3500" dirty="0"/>
              <a:t> </a:t>
            </a:r>
            <a:r>
              <a:rPr lang="en-US" sz="3500" dirty="0" err="1"/>
              <a:t>významné</a:t>
            </a:r>
            <a:r>
              <a:rPr lang="en-US" sz="3500" dirty="0"/>
              <a:t> </a:t>
            </a:r>
            <a:r>
              <a:rPr lang="en-US" sz="3500" dirty="0" err="1"/>
              <a:t>výsledky</a:t>
            </a:r>
            <a:endParaRPr lang="cs-CZ" sz="3500" dirty="0"/>
          </a:p>
          <a:p>
            <a:pPr marL="0" indent="0">
              <a:buNone/>
            </a:pPr>
            <a:r>
              <a:rPr lang="en-US" sz="3500" b="1" dirty="0" err="1"/>
              <a:t>Publikační</a:t>
            </a:r>
            <a:r>
              <a:rPr lang="en-US" sz="3500" b="1" dirty="0"/>
              <a:t> </a:t>
            </a:r>
            <a:r>
              <a:rPr lang="en-US" sz="3500" b="1" dirty="0" err="1"/>
              <a:t>zkreslení</a:t>
            </a:r>
            <a:r>
              <a:rPr lang="en-US" sz="3500" b="1" dirty="0"/>
              <a:t> (Publication Bias)</a:t>
            </a:r>
          </a:p>
          <a:p>
            <a:r>
              <a:rPr lang="en-US" sz="3500" dirty="0" err="1"/>
              <a:t>Studie</a:t>
            </a:r>
            <a:r>
              <a:rPr lang="en-US" sz="3500" dirty="0"/>
              <a:t> s </a:t>
            </a:r>
            <a:r>
              <a:rPr lang="en-US" sz="3500" dirty="0" err="1"/>
              <a:t>pozitivními</a:t>
            </a:r>
            <a:r>
              <a:rPr lang="en-US" sz="3500" dirty="0"/>
              <a:t> nebo </a:t>
            </a:r>
            <a:r>
              <a:rPr lang="en-US" sz="3500" dirty="0" err="1"/>
              <a:t>statisticky</a:t>
            </a:r>
            <a:r>
              <a:rPr lang="en-US" sz="3500" dirty="0"/>
              <a:t> </a:t>
            </a:r>
            <a:r>
              <a:rPr lang="en-US" sz="3500" dirty="0" err="1"/>
              <a:t>významnými</a:t>
            </a:r>
            <a:r>
              <a:rPr lang="en-US" sz="3500" dirty="0"/>
              <a:t> </a:t>
            </a:r>
            <a:r>
              <a:rPr lang="en-US" sz="3500" dirty="0" err="1"/>
              <a:t>výsledky</a:t>
            </a:r>
            <a:r>
              <a:rPr lang="en-US" sz="3500" dirty="0"/>
              <a:t> </a:t>
            </a:r>
            <a:r>
              <a:rPr lang="en-US" sz="3500" dirty="0" err="1"/>
              <a:t>mají</a:t>
            </a:r>
            <a:r>
              <a:rPr lang="en-US" sz="3500" dirty="0"/>
              <a:t> </a:t>
            </a:r>
            <a:r>
              <a:rPr lang="en-US" sz="3500" dirty="0" err="1"/>
              <a:t>větší</a:t>
            </a:r>
            <a:r>
              <a:rPr lang="en-US" sz="3500" dirty="0"/>
              <a:t> </a:t>
            </a:r>
            <a:r>
              <a:rPr lang="en-US" sz="3500" dirty="0" err="1"/>
              <a:t>šanci</a:t>
            </a:r>
            <a:r>
              <a:rPr lang="en-US" sz="3500" dirty="0"/>
              <a:t> </a:t>
            </a:r>
            <a:r>
              <a:rPr lang="en-US" sz="3500" dirty="0" err="1"/>
              <a:t>být</a:t>
            </a:r>
            <a:r>
              <a:rPr lang="en-US" sz="3500" dirty="0"/>
              <a:t> </a:t>
            </a:r>
            <a:r>
              <a:rPr lang="en-US" sz="3500" dirty="0" err="1"/>
              <a:t>publikovány</a:t>
            </a:r>
            <a:r>
              <a:rPr lang="en-US" sz="3500" dirty="0"/>
              <a:t> </a:t>
            </a:r>
            <a:r>
              <a:rPr lang="en-US" sz="3500" dirty="0" err="1"/>
              <a:t>než</a:t>
            </a:r>
            <a:r>
              <a:rPr lang="en-US" sz="3500" dirty="0"/>
              <a:t> </a:t>
            </a:r>
            <a:r>
              <a:rPr lang="en-US" sz="3500" dirty="0" err="1"/>
              <a:t>studie</a:t>
            </a:r>
            <a:r>
              <a:rPr lang="en-US" sz="3500" dirty="0"/>
              <a:t> s </a:t>
            </a:r>
            <a:r>
              <a:rPr lang="en-US" sz="3500" dirty="0" err="1"/>
              <a:t>nulovými</a:t>
            </a:r>
            <a:r>
              <a:rPr lang="en-US" sz="3500" dirty="0"/>
              <a:t> nebo </a:t>
            </a:r>
            <a:r>
              <a:rPr lang="en-US" sz="3500" dirty="0" err="1"/>
              <a:t>negativními</a:t>
            </a:r>
            <a:r>
              <a:rPr lang="en-US" sz="3500" dirty="0"/>
              <a:t> </a:t>
            </a:r>
            <a:r>
              <a:rPr lang="en-US" sz="3500" dirty="0" err="1"/>
              <a:t>výsledky</a:t>
            </a:r>
            <a:r>
              <a:rPr lang="en-US" sz="3500" dirty="0"/>
              <a:t>. </a:t>
            </a:r>
            <a:endParaRPr lang="cs-CZ" sz="3500" dirty="0"/>
          </a:p>
          <a:p>
            <a:r>
              <a:rPr lang="en-US" sz="3500" b="1" dirty="0"/>
              <a:t>Data dredging (</a:t>
            </a:r>
            <a:r>
              <a:rPr lang="en-US" sz="3500" b="1" dirty="0" err="1"/>
              <a:t>HARKing</a:t>
            </a:r>
            <a:r>
              <a:rPr lang="en-US" sz="3500" b="1" dirty="0"/>
              <a:t> – Hypothesizing After Results are Known)</a:t>
            </a:r>
          </a:p>
          <a:p>
            <a:r>
              <a:rPr lang="en-US" sz="3500" dirty="0" err="1"/>
              <a:t>Výzkumník</a:t>
            </a:r>
            <a:r>
              <a:rPr lang="en-US" sz="3500" dirty="0"/>
              <a:t> </a:t>
            </a:r>
            <a:r>
              <a:rPr lang="en-US" sz="3500" dirty="0" err="1"/>
              <a:t>nejprve</a:t>
            </a:r>
            <a:r>
              <a:rPr lang="en-US" sz="3500" dirty="0"/>
              <a:t> </a:t>
            </a:r>
            <a:r>
              <a:rPr lang="en-US" sz="3500" dirty="0" err="1"/>
              <a:t>analyzuje</a:t>
            </a:r>
            <a:r>
              <a:rPr lang="en-US" sz="3500" dirty="0"/>
              <a:t> data a </a:t>
            </a:r>
            <a:r>
              <a:rPr lang="en-US" sz="3500" dirty="0" err="1"/>
              <a:t>až</a:t>
            </a:r>
            <a:r>
              <a:rPr lang="en-US" sz="3500" dirty="0"/>
              <a:t> </a:t>
            </a:r>
            <a:r>
              <a:rPr lang="en-US" sz="3500" dirty="0" err="1"/>
              <a:t>poté</a:t>
            </a:r>
            <a:r>
              <a:rPr lang="en-US" sz="3500" dirty="0"/>
              <a:t> </a:t>
            </a:r>
            <a:r>
              <a:rPr lang="en-US" sz="3500" dirty="0" err="1"/>
              <a:t>si</a:t>
            </a:r>
            <a:r>
              <a:rPr lang="en-US" sz="3500" dirty="0"/>
              <a:t> </a:t>
            </a:r>
            <a:r>
              <a:rPr lang="en-US" sz="3500" dirty="0" err="1"/>
              <a:t>zpětně</a:t>
            </a:r>
            <a:r>
              <a:rPr lang="en-US" sz="3500" dirty="0"/>
              <a:t> </a:t>
            </a:r>
            <a:r>
              <a:rPr lang="en-US" sz="3500" dirty="0" err="1"/>
              <a:t>formuluje</a:t>
            </a:r>
            <a:r>
              <a:rPr lang="en-US" sz="3500" dirty="0"/>
              <a:t> </a:t>
            </a:r>
            <a:r>
              <a:rPr lang="en-US" sz="3500" dirty="0" err="1"/>
              <a:t>hypotézu</a:t>
            </a:r>
            <a:r>
              <a:rPr lang="en-US" sz="3500" dirty="0"/>
              <a:t>, </a:t>
            </a:r>
            <a:r>
              <a:rPr lang="en-US" sz="3500" dirty="0" err="1"/>
              <a:t>která</a:t>
            </a:r>
            <a:r>
              <a:rPr lang="en-US" sz="3500" dirty="0"/>
              <a:t> </a:t>
            </a:r>
            <a:r>
              <a:rPr lang="en-US" sz="3500" dirty="0" err="1"/>
              <a:t>odpovídá</a:t>
            </a:r>
            <a:r>
              <a:rPr lang="en-US" sz="3500" dirty="0"/>
              <a:t> </a:t>
            </a:r>
            <a:r>
              <a:rPr lang="en-US" sz="3500" dirty="0" err="1"/>
              <a:t>nalezenému</a:t>
            </a:r>
            <a:r>
              <a:rPr lang="en-US" sz="3500" dirty="0"/>
              <a:t> </a:t>
            </a:r>
            <a:r>
              <a:rPr lang="en-US" sz="3500" dirty="0" err="1"/>
              <a:t>vzoru</a:t>
            </a:r>
            <a:r>
              <a:rPr lang="en-US" sz="3500" dirty="0"/>
              <a:t>. To </a:t>
            </a:r>
            <a:r>
              <a:rPr lang="en-US" sz="3500" dirty="0" err="1"/>
              <a:t>zvyšuje</a:t>
            </a:r>
            <a:r>
              <a:rPr lang="en-US" sz="3500" dirty="0"/>
              <a:t> </a:t>
            </a:r>
            <a:r>
              <a:rPr lang="en-US" sz="3500" dirty="0" err="1"/>
              <a:t>riziko</a:t>
            </a:r>
            <a:r>
              <a:rPr lang="en-US" sz="3500" dirty="0"/>
              <a:t> </a:t>
            </a:r>
            <a:r>
              <a:rPr lang="en-US" sz="3500" dirty="0" err="1"/>
              <a:t>falešně</a:t>
            </a:r>
            <a:r>
              <a:rPr lang="en-US" sz="3500" dirty="0"/>
              <a:t> </a:t>
            </a:r>
            <a:r>
              <a:rPr lang="en-US" sz="3500" dirty="0" err="1"/>
              <a:t>pozitivních</a:t>
            </a:r>
            <a:r>
              <a:rPr lang="en-US" sz="3500" dirty="0"/>
              <a:t> </a:t>
            </a:r>
            <a:r>
              <a:rPr lang="en-US" sz="3500" dirty="0" err="1"/>
              <a:t>závěrů</a:t>
            </a:r>
            <a:r>
              <a:rPr lang="en-US" sz="3500" dirty="0"/>
              <a:t>.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64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Vědecká metoda a experimenty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450741" cy="421527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500" b="1" dirty="0" err="1"/>
              <a:t>Špatná</a:t>
            </a:r>
            <a:r>
              <a:rPr lang="en-US" sz="3500" b="1" dirty="0"/>
              <a:t> </a:t>
            </a:r>
            <a:r>
              <a:rPr lang="en-US" sz="3500" b="1" dirty="0" err="1"/>
              <a:t>replikovatelnost</a:t>
            </a:r>
            <a:r>
              <a:rPr lang="en-US" sz="3500" b="1" dirty="0"/>
              <a:t> (Replication Crisis)</a:t>
            </a:r>
          </a:p>
          <a:p>
            <a:r>
              <a:rPr lang="en-US" sz="3500" dirty="0" err="1"/>
              <a:t>Mnoho</a:t>
            </a:r>
            <a:r>
              <a:rPr lang="en-US" sz="3500" dirty="0"/>
              <a:t> </a:t>
            </a:r>
            <a:r>
              <a:rPr lang="en-US" sz="3500" dirty="0" err="1"/>
              <a:t>studií</a:t>
            </a:r>
            <a:r>
              <a:rPr lang="en-US" sz="3500" dirty="0"/>
              <a:t> (</a:t>
            </a:r>
            <a:r>
              <a:rPr lang="en-US" sz="3500" dirty="0" err="1"/>
              <a:t>zejména</a:t>
            </a:r>
            <a:r>
              <a:rPr lang="en-US" sz="3500" dirty="0"/>
              <a:t> v </a:t>
            </a:r>
            <a:r>
              <a:rPr lang="en-US" sz="3500" dirty="0" err="1"/>
              <a:t>psychologii</a:t>
            </a:r>
            <a:r>
              <a:rPr lang="en-US" sz="3500" dirty="0"/>
              <a:t> a </a:t>
            </a:r>
            <a:r>
              <a:rPr lang="en-US" sz="3500" dirty="0" err="1"/>
              <a:t>biomedicíně</a:t>
            </a:r>
            <a:r>
              <a:rPr lang="en-US" sz="3500" dirty="0"/>
              <a:t>) </a:t>
            </a:r>
            <a:r>
              <a:rPr lang="en-US" sz="3500" dirty="0" err="1"/>
              <a:t>nelze</a:t>
            </a:r>
            <a:r>
              <a:rPr lang="en-US" sz="3500" dirty="0"/>
              <a:t> </a:t>
            </a:r>
            <a:r>
              <a:rPr lang="en-US" sz="3500" dirty="0" err="1"/>
              <a:t>zopakovat</a:t>
            </a:r>
            <a:r>
              <a:rPr lang="en-US" sz="3500" dirty="0"/>
              <a:t> se </a:t>
            </a:r>
            <a:r>
              <a:rPr lang="en-US" sz="3500" dirty="0" err="1"/>
              <a:t>stejnými</a:t>
            </a:r>
            <a:r>
              <a:rPr lang="en-US" sz="3500" dirty="0"/>
              <a:t> </a:t>
            </a:r>
            <a:r>
              <a:rPr lang="en-US" sz="3500" dirty="0" err="1"/>
              <a:t>výsledky</a:t>
            </a:r>
            <a:r>
              <a:rPr lang="en-US" sz="3500" dirty="0"/>
              <a:t>, </a:t>
            </a:r>
            <a:r>
              <a:rPr lang="en-US" sz="3500" dirty="0" err="1"/>
              <a:t>což</a:t>
            </a:r>
            <a:r>
              <a:rPr lang="en-US" sz="3500" dirty="0"/>
              <a:t> </a:t>
            </a:r>
            <a:r>
              <a:rPr lang="en-US" sz="3500" dirty="0" err="1"/>
              <a:t>ukazuje</a:t>
            </a:r>
            <a:r>
              <a:rPr lang="en-US" sz="3500" dirty="0"/>
              <a:t> </a:t>
            </a:r>
            <a:r>
              <a:rPr lang="en-US" sz="3500" dirty="0" err="1"/>
              <a:t>na</a:t>
            </a:r>
            <a:r>
              <a:rPr lang="en-US" sz="3500" dirty="0"/>
              <a:t> </a:t>
            </a:r>
            <a:r>
              <a:rPr lang="en-US" sz="3500" dirty="0" err="1"/>
              <a:t>nedostatečnou</a:t>
            </a:r>
            <a:r>
              <a:rPr lang="en-US" sz="3500" dirty="0"/>
              <a:t> </a:t>
            </a:r>
            <a:r>
              <a:rPr lang="en-US" sz="3500" dirty="0" err="1"/>
              <a:t>robustnost</a:t>
            </a:r>
            <a:r>
              <a:rPr lang="en-US" sz="3500" dirty="0"/>
              <a:t> </a:t>
            </a:r>
            <a:r>
              <a:rPr lang="en-US" sz="3500" dirty="0" err="1"/>
              <a:t>metod</a:t>
            </a:r>
            <a:r>
              <a:rPr lang="en-US" sz="3500" dirty="0"/>
              <a:t> nebo </a:t>
            </a:r>
            <a:r>
              <a:rPr lang="en-US" sz="3500" dirty="0" err="1"/>
              <a:t>na</a:t>
            </a:r>
            <a:r>
              <a:rPr lang="en-US" sz="3500" dirty="0"/>
              <a:t> </a:t>
            </a:r>
            <a:r>
              <a:rPr lang="en-US" sz="3500" dirty="0" err="1"/>
              <a:t>skryté</a:t>
            </a:r>
            <a:r>
              <a:rPr lang="en-US" sz="3500" dirty="0"/>
              <a:t> </a:t>
            </a:r>
            <a:r>
              <a:rPr lang="en-US" sz="3500" dirty="0" err="1"/>
              <a:t>chyby</a:t>
            </a:r>
            <a:r>
              <a:rPr lang="en-US" sz="3500" dirty="0"/>
              <a:t> v </a:t>
            </a:r>
            <a:r>
              <a:rPr lang="en-US" sz="3500" dirty="0" err="1"/>
              <a:t>analýze</a:t>
            </a:r>
            <a:r>
              <a:rPr lang="en-US" sz="3500" dirty="0"/>
              <a:t>.</a:t>
            </a:r>
            <a:endParaRPr lang="cs-CZ" sz="3500" dirty="0"/>
          </a:p>
          <a:p>
            <a:pPr marL="0" indent="0">
              <a:buNone/>
            </a:pPr>
            <a:r>
              <a:rPr lang="en-US" sz="3500" b="1" dirty="0"/>
              <a:t>Cherry-picking </a:t>
            </a:r>
            <a:r>
              <a:rPr lang="en-US" sz="3500" b="1" dirty="0" err="1"/>
              <a:t>dat</a:t>
            </a:r>
            <a:endParaRPr lang="en-US" sz="3500" b="1" dirty="0"/>
          </a:p>
          <a:p>
            <a:r>
              <a:rPr lang="en-US" sz="3500" dirty="0" err="1"/>
              <a:t>Výběr</a:t>
            </a:r>
            <a:r>
              <a:rPr lang="en-US" sz="3500" dirty="0"/>
              <a:t> </a:t>
            </a:r>
            <a:r>
              <a:rPr lang="en-US" sz="3500" dirty="0" err="1"/>
              <a:t>jen</a:t>
            </a:r>
            <a:r>
              <a:rPr lang="en-US" sz="3500" dirty="0"/>
              <a:t> </a:t>
            </a:r>
            <a:r>
              <a:rPr lang="en-US" sz="3500" dirty="0" err="1"/>
              <a:t>těch</a:t>
            </a:r>
            <a:r>
              <a:rPr lang="en-US" sz="3500" dirty="0"/>
              <a:t> </a:t>
            </a:r>
            <a:r>
              <a:rPr lang="en-US" sz="3500" dirty="0" err="1"/>
              <a:t>datových</a:t>
            </a:r>
            <a:r>
              <a:rPr lang="en-US" sz="3500" dirty="0"/>
              <a:t> </a:t>
            </a:r>
            <a:r>
              <a:rPr lang="en-US" sz="3500" dirty="0" err="1"/>
              <a:t>bodů</a:t>
            </a:r>
            <a:r>
              <a:rPr lang="en-US" sz="3500" dirty="0"/>
              <a:t>, </a:t>
            </a:r>
            <a:r>
              <a:rPr lang="en-US" sz="3500" dirty="0" err="1"/>
              <a:t>které</a:t>
            </a:r>
            <a:r>
              <a:rPr lang="en-US" sz="3500" dirty="0"/>
              <a:t> </a:t>
            </a:r>
            <a:r>
              <a:rPr lang="en-US" sz="3500" dirty="0" err="1"/>
              <a:t>podporují</a:t>
            </a:r>
            <a:r>
              <a:rPr lang="en-US" sz="3500" dirty="0"/>
              <a:t> </a:t>
            </a:r>
            <a:r>
              <a:rPr lang="en-US" sz="3500" dirty="0" err="1"/>
              <a:t>určitou</a:t>
            </a:r>
            <a:r>
              <a:rPr lang="en-US" sz="3500" dirty="0"/>
              <a:t> </a:t>
            </a:r>
            <a:r>
              <a:rPr lang="en-US" sz="3500" dirty="0" err="1"/>
              <a:t>hypotézu</a:t>
            </a:r>
            <a:r>
              <a:rPr lang="en-US" sz="3500" dirty="0"/>
              <a:t>, a </a:t>
            </a:r>
            <a:r>
              <a:rPr lang="en-US" sz="3500" dirty="0" err="1"/>
              <a:t>ignorování</a:t>
            </a:r>
            <a:r>
              <a:rPr lang="en-US" sz="3500" dirty="0"/>
              <a:t> </a:t>
            </a:r>
            <a:r>
              <a:rPr lang="en-US" sz="3500" dirty="0" err="1"/>
              <a:t>zbytku</a:t>
            </a:r>
            <a:r>
              <a:rPr lang="en-US" sz="3500" dirty="0"/>
              <a:t>.</a:t>
            </a:r>
            <a:endParaRPr lang="cs-CZ" sz="3500" dirty="0"/>
          </a:p>
          <a:p>
            <a:pPr marL="0" indent="0">
              <a:buNone/>
            </a:pPr>
            <a:r>
              <a:rPr lang="en-US" sz="3500" b="1" dirty="0" err="1"/>
              <a:t>Nedostatečná</a:t>
            </a:r>
            <a:r>
              <a:rPr lang="en-US" sz="3500" b="1" dirty="0"/>
              <a:t> </a:t>
            </a:r>
            <a:r>
              <a:rPr lang="en-US" sz="3500" b="1" dirty="0" err="1"/>
              <a:t>velikost</a:t>
            </a:r>
            <a:r>
              <a:rPr lang="en-US" sz="3500" b="1" dirty="0"/>
              <a:t> </a:t>
            </a:r>
            <a:r>
              <a:rPr lang="en-US" sz="3500" b="1" dirty="0" err="1"/>
              <a:t>vzorku</a:t>
            </a:r>
            <a:endParaRPr lang="en-US" sz="3500" b="1" dirty="0"/>
          </a:p>
          <a:p>
            <a:r>
              <a:rPr lang="en-US" sz="3500" dirty="0" err="1"/>
              <a:t>Malé</a:t>
            </a:r>
            <a:r>
              <a:rPr lang="en-US" sz="3500" dirty="0"/>
              <a:t> </a:t>
            </a:r>
            <a:r>
              <a:rPr lang="en-US" sz="3500" dirty="0" err="1"/>
              <a:t>vzorky</a:t>
            </a:r>
            <a:r>
              <a:rPr lang="en-US" sz="3500" dirty="0"/>
              <a:t> </a:t>
            </a:r>
            <a:r>
              <a:rPr lang="en-US" sz="3500" dirty="0" err="1"/>
              <a:t>mohou</a:t>
            </a:r>
            <a:r>
              <a:rPr lang="en-US" sz="3500" dirty="0"/>
              <a:t> </a:t>
            </a:r>
            <a:r>
              <a:rPr lang="en-US" sz="3500" dirty="0" err="1"/>
              <a:t>vést</a:t>
            </a:r>
            <a:r>
              <a:rPr lang="en-US" sz="3500" dirty="0"/>
              <a:t> k </a:t>
            </a:r>
            <a:r>
              <a:rPr lang="en-US" sz="3500" b="1" dirty="0" err="1"/>
              <a:t>nestabilním</a:t>
            </a:r>
            <a:r>
              <a:rPr lang="en-US" sz="3500" dirty="0"/>
              <a:t> </a:t>
            </a:r>
            <a:r>
              <a:rPr lang="en-US" sz="3500" dirty="0" err="1"/>
              <a:t>výsledkům</a:t>
            </a:r>
            <a:r>
              <a:rPr lang="en-US" sz="3500" dirty="0"/>
              <a:t> a </a:t>
            </a:r>
            <a:r>
              <a:rPr lang="en-US" sz="3500" dirty="0" err="1"/>
              <a:t>vysoké</a:t>
            </a:r>
            <a:r>
              <a:rPr lang="en-US" sz="3500" dirty="0"/>
              <a:t> </a:t>
            </a:r>
            <a:r>
              <a:rPr lang="en-US" sz="3500" dirty="0" err="1"/>
              <a:t>variabilitě</a:t>
            </a:r>
            <a:r>
              <a:rPr lang="en-US" sz="3500" dirty="0"/>
              <a:t>, </a:t>
            </a:r>
            <a:r>
              <a:rPr lang="en-US" sz="3500" dirty="0" err="1"/>
              <a:t>což</a:t>
            </a:r>
            <a:r>
              <a:rPr lang="en-US" sz="3500" dirty="0"/>
              <a:t> </a:t>
            </a:r>
            <a:r>
              <a:rPr lang="en-US" sz="3500" dirty="0" err="1"/>
              <a:t>zvyšuje</a:t>
            </a:r>
            <a:r>
              <a:rPr lang="en-US" sz="3500" dirty="0"/>
              <a:t> </a:t>
            </a:r>
            <a:r>
              <a:rPr lang="en-US" sz="3500" dirty="0" err="1"/>
              <a:t>riziko</a:t>
            </a:r>
            <a:r>
              <a:rPr lang="en-US" sz="3500" dirty="0"/>
              <a:t> </a:t>
            </a:r>
            <a:r>
              <a:rPr lang="en-US" sz="3500" dirty="0" err="1"/>
              <a:t>náhodných</a:t>
            </a:r>
            <a:r>
              <a:rPr lang="en-US" sz="3500" dirty="0"/>
              <a:t> </a:t>
            </a:r>
            <a:r>
              <a:rPr lang="en-US" sz="3500" dirty="0" err="1"/>
              <a:t>chyb</a:t>
            </a:r>
            <a:r>
              <a:rPr lang="en-US" sz="3500" dirty="0"/>
              <a:t>.</a:t>
            </a:r>
          </a:p>
          <a:p>
            <a:endParaRPr lang="en-US" sz="3600" dirty="0"/>
          </a:p>
          <a:p>
            <a:endParaRPr lang="en-US" sz="3600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25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Vědecká metoda a experimenty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3"/>
            <a:ext cx="10450741" cy="4215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/>
              <a:t>Jedno měření není žádné měření!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3600" dirty="0"/>
              <a:t>Existují hrubé, systematické a náhodné chyby.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3600" dirty="0"/>
              <a:t>Každý test má svoji </a:t>
            </a:r>
            <a:r>
              <a:rPr lang="cs-CZ" sz="3600" i="1" dirty="0"/>
              <a:t>senzitivitu</a:t>
            </a:r>
            <a:r>
              <a:rPr lang="cs-CZ" sz="3600" dirty="0"/>
              <a:t> a </a:t>
            </a:r>
            <a:r>
              <a:rPr lang="cs-CZ" sz="3600" i="1" dirty="0"/>
              <a:t>specificitu.</a:t>
            </a:r>
            <a:endParaRPr lang="en-US" sz="3600" i="1" dirty="0"/>
          </a:p>
          <a:p>
            <a:endParaRPr lang="en-US" sz="3600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79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2F14A716-2E68-4A39-8B87-C71B5B53F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127236" y="840312"/>
            <a:ext cx="1036320" cy="89916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8317C48-7A0E-4BC3-887B-CB3D002C4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475" y="0"/>
            <a:ext cx="13049858" cy="6858000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E3F2B3F7-4C79-4E81-AE95-2EEB77084C53}"/>
              </a:ext>
            </a:extLst>
          </p:cNvPr>
          <p:cNvSpPr/>
          <p:nvPr/>
        </p:nvSpPr>
        <p:spPr>
          <a:xfrm>
            <a:off x="-394335" y="590550"/>
            <a:ext cx="8562975" cy="112034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000" b="1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2003147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Sylabus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450741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Kinematika - popis pohybu</a:t>
            </a:r>
          </a:p>
          <a:p>
            <a:r>
              <a:rPr lang="cs-CZ" dirty="0"/>
              <a:t>Pohyb molekul v roztoku – difúze</a:t>
            </a:r>
            <a:endParaRPr lang="en-US" dirty="0"/>
          </a:p>
          <a:p>
            <a:r>
              <a:rPr lang="cs-CZ" dirty="0"/>
              <a:t>Popis Brownova pohybu jako náhodného pohybu částic</a:t>
            </a:r>
            <a:endParaRPr lang="en-US" dirty="0"/>
          </a:p>
          <a:p>
            <a:r>
              <a:rPr lang="cs-CZ" dirty="0"/>
              <a:t>Ukázka propojení kinematických rovnic a Fickových zákonů difúze</a:t>
            </a:r>
            <a:endParaRPr lang="en-US" dirty="0"/>
          </a:p>
          <a:p>
            <a:r>
              <a:rPr lang="cs-CZ" dirty="0"/>
              <a:t>Difúze je důležitá v chemických reakcích, v transportu látek v biologických systémech a v separačních procesech, jako je chromatografie 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Sylabus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450741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600" b="1" dirty="0"/>
              <a:t>Dynamika: Newtonovy pohybové zákony, práce, výkon, energie</a:t>
            </a:r>
          </a:p>
          <a:p>
            <a:r>
              <a:rPr lang="cs-CZ" dirty="0"/>
              <a:t>Srážky molekul při chemických reakcích</a:t>
            </a:r>
          </a:p>
          <a:p>
            <a:r>
              <a:rPr lang="cs-CZ" dirty="0"/>
              <a:t>Aktivace částic a přenos energie při srážkách (např. reakce plynných molekul v heterogenním katalyzátoru)</a:t>
            </a:r>
            <a:endParaRPr lang="en-US" dirty="0"/>
          </a:p>
          <a:p>
            <a:r>
              <a:rPr lang="cs-CZ" dirty="0"/>
              <a:t>Energetická bilance při srážkách molekul a výpočet kinetické energie potřebné k překonání aktivační bariéry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02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Sylabus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450741" cy="452112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600" b="1" dirty="0"/>
              <a:t>Mechanika tuhého tělesa: moment síly, moment setrvačnosti</a:t>
            </a:r>
            <a:endParaRPr lang="cs-CZ" sz="2600" b="1" dirty="0"/>
          </a:p>
          <a:p>
            <a:r>
              <a:rPr lang="cs-CZ" dirty="0"/>
              <a:t>Centrifugace jako metoda separace na základě hustoty</a:t>
            </a:r>
          </a:p>
          <a:p>
            <a:r>
              <a:rPr lang="cs-CZ" dirty="0"/>
              <a:t>Jak se dá úhlová rychlost a síla odstředění vypočítat z momentu setrvačnosti a úhlové frekvence </a:t>
            </a:r>
          </a:p>
          <a:p>
            <a:r>
              <a:rPr lang="cs-CZ" dirty="0"/>
              <a:t>Aplikace v biochemii, jako je separace proteinů nebo buněčných organel</a:t>
            </a:r>
          </a:p>
          <a:p>
            <a:r>
              <a:rPr lang="cs-CZ" dirty="0"/>
              <a:t>Rotační spektroskopie: Význam momentu setrvačnosti pro spektrální analýzu v infračervené a </a:t>
            </a:r>
            <a:r>
              <a:rPr lang="cs-CZ" dirty="0" err="1"/>
              <a:t>Ramanově</a:t>
            </a:r>
            <a:r>
              <a:rPr lang="cs-CZ" dirty="0"/>
              <a:t> spektroskopii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8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Sylabus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FF307667-A28D-42DD-889B-472B2997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1" y="2336872"/>
            <a:ext cx="10450741" cy="4521127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cs-CZ" dirty="0"/>
              <a:t>Fyzikální popis světa, fyzikální veličiny, SI.</a:t>
            </a:r>
            <a:endParaRPr lang="en-US" dirty="0"/>
          </a:p>
          <a:p>
            <a:pPr lvl="0"/>
            <a:r>
              <a:rPr lang="cs-CZ" dirty="0"/>
              <a:t>Kinematika - popis pohybu.</a:t>
            </a:r>
            <a:endParaRPr lang="en-US" dirty="0"/>
          </a:p>
          <a:p>
            <a:pPr lvl="0"/>
            <a:r>
              <a:rPr lang="cs-CZ" dirty="0"/>
              <a:t>Dynamika: Newtonovy pohybové zákony, práce, výkon, energie.</a:t>
            </a:r>
            <a:endParaRPr lang="en-US" dirty="0"/>
          </a:p>
          <a:p>
            <a:pPr lvl="0"/>
            <a:r>
              <a:rPr lang="cs-CZ" dirty="0"/>
              <a:t>Mechanika tuhého tělesa: moment síly, moment setrvačnosti, energie při otáčivém pohybu.</a:t>
            </a:r>
            <a:endParaRPr lang="en-US" dirty="0"/>
          </a:p>
          <a:p>
            <a:pPr lvl="0"/>
            <a:r>
              <a:rPr lang="cs-CZ" dirty="0"/>
              <a:t>Mechanika kapalin. Deformace těles.</a:t>
            </a:r>
            <a:endParaRPr lang="en-US" dirty="0"/>
          </a:p>
          <a:p>
            <a:pPr lvl="0"/>
            <a:r>
              <a:rPr lang="cs-CZ" dirty="0"/>
              <a:t>Kalorimetrie a přenos tepla.</a:t>
            </a:r>
            <a:endParaRPr lang="en-US" dirty="0"/>
          </a:p>
          <a:p>
            <a:pPr lvl="0"/>
            <a:r>
              <a:rPr lang="cs-CZ" dirty="0"/>
              <a:t>Termodynamické zákony. Děje v plynech.</a:t>
            </a:r>
            <a:endParaRPr lang="en-US" dirty="0"/>
          </a:p>
          <a:p>
            <a:pPr lvl="0"/>
            <a:r>
              <a:rPr lang="cs-CZ" dirty="0"/>
              <a:t>Mechanické kmitání a vlnění.</a:t>
            </a:r>
            <a:endParaRPr lang="en-US" dirty="0"/>
          </a:p>
          <a:p>
            <a:pPr lvl="0"/>
            <a:r>
              <a:rPr lang="cs-CZ" dirty="0"/>
              <a:t>Elektrostatika, stejnosměrný elektrický proud.</a:t>
            </a:r>
            <a:endParaRPr lang="en-US" dirty="0"/>
          </a:p>
          <a:p>
            <a:pPr lvl="0"/>
            <a:r>
              <a:rPr lang="cs-CZ" dirty="0"/>
              <a:t>Elektrická práce, výkon a energie, vybrané problémy z elektrochemie. </a:t>
            </a:r>
          </a:p>
          <a:p>
            <a:pPr lvl="0"/>
            <a:r>
              <a:rPr lang="cs-CZ" dirty="0"/>
              <a:t>Magnetické vlastnosti vodiče s proudem. Vodiče v magnetickém poli.</a:t>
            </a:r>
            <a:endParaRPr lang="en-US" dirty="0"/>
          </a:p>
          <a:p>
            <a:pPr lvl="0"/>
            <a:r>
              <a:rPr lang="cs-CZ" dirty="0"/>
              <a:t>Základy geometrické optiky. Vlnová optika, lasery, holografie.</a:t>
            </a:r>
          </a:p>
          <a:p>
            <a:pPr lvl="0"/>
            <a:r>
              <a:rPr lang="cs-CZ" dirty="0"/>
              <a:t>Základy jaderné fyziky.</a:t>
            </a:r>
            <a:endParaRPr lang="cs-CZ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3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Vědecká metoda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FBFD26E-5FCE-4D7A-9B2B-7F3067211C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2170"/>
          <a:stretch/>
        </p:blipFill>
        <p:spPr>
          <a:xfrm>
            <a:off x="182841" y="2874526"/>
            <a:ext cx="11826318" cy="30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71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Vědecká metoda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7" name="Obrázek 6" descr="Obsah obrázku text, Písmo, snímek obrazovky, bílé&#10;&#10;Popis byl vytvořen automaticky">
            <a:extLst>
              <a:ext uri="{FF2B5EF4-FFF2-40B4-BE49-F238E27FC236}">
                <a16:creationId xmlns:a16="http://schemas.microsoft.com/office/drawing/2014/main" id="{ECAE5EEC-48DD-4296-93A1-A389DDA09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65" y="2180844"/>
            <a:ext cx="4981074" cy="4732020"/>
          </a:xfrm>
          <a:prstGeom prst="rect">
            <a:avLst/>
          </a:prstGeom>
        </p:spPr>
      </p:pic>
      <p:pic>
        <p:nvPicPr>
          <p:cNvPr id="10" name="Obrázek 9" descr="Obsah obrázku skica, klipart, kreslené, kresba&#10;&#10;Popis byl vytvořen automaticky">
            <a:extLst>
              <a:ext uri="{FF2B5EF4-FFF2-40B4-BE49-F238E27FC236}">
                <a16:creationId xmlns:a16="http://schemas.microsoft.com/office/drawing/2014/main" id="{7F4FE915-D2B4-4479-9D2E-077FC2ED2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10671"/>
          <a:stretch/>
        </p:blipFill>
        <p:spPr>
          <a:xfrm>
            <a:off x="6766560" y="2438400"/>
            <a:ext cx="4358640" cy="428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37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86325E-4B61-481C-BA06-4ABC7B9D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Jaká je představa lidí o vědě?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1E5AE1-4890-40F8-9EB0-FE99A900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1" t="15526" r="76878" b="14539"/>
          <a:stretch/>
        </p:blipFill>
        <p:spPr>
          <a:xfrm>
            <a:off x="9257862" y="844117"/>
            <a:ext cx="1036320" cy="8991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2EA6009-6525-4048-9D08-8C852C009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02" y="2150586"/>
            <a:ext cx="5297462" cy="470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9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erlín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10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3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4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5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6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7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8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9.xml><?xml version="1.0" encoding="utf-8"?>
<a:themeOverride xmlns:a="http://schemas.openxmlformats.org/drawingml/2006/main">
  <a:clrScheme name="Žlutá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2790</TotalTime>
  <Words>874</Words>
  <Application>Microsoft Office PowerPoint</Application>
  <PresentationFormat>Širokoúhlá obrazovka</PresentationFormat>
  <Paragraphs>109</Paragraphs>
  <Slides>25</Slides>
  <Notes>2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Trebuchet MS</vt:lpstr>
      <vt:lpstr>Berlín</vt:lpstr>
      <vt:lpstr>  Fyzika pro chemiky  LS 2025</vt:lpstr>
      <vt:lpstr>Sylabus</vt:lpstr>
      <vt:lpstr>Sylabus</vt:lpstr>
      <vt:lpstr>Sylabus</vt:lpstr>
      <vt:lpstr>Sylabus</vt:lpstr>
      <vt:lpstr>Sylabus</vt:lpstr>
      <vt:lpstr>Vědecká metoda</vt:lpstr>
      <vt:lpstr>Vědecká metoda</vt:lpstr>
      <vt:lpstr>Jaká je představa lidí o vědě?</vt:lpstr>
      <vt:lpstr>Jak věda funguje ve skutečnosti?</vt:lpstr>
      <vt:lpstr>Kdy vědecká metoda nefunguje?</vt:lpstr>
      <vt:lpstr>Kdy vědecká metoda nefunguje?</vt:lpstr>
      <vt:lpstr>Kdy vědecká metoda nefunguje?</vt:lpstr>
      <vt:lpstr>Kdy vědecká metoda nefunguje?</vt:lpstr>
      <vt:lpstr>Kdy vědecká metoda nefunguje?</vt:lpstr>
      <vt:lpstr>Vědecká metoda</vt:lpstr>
      <vt:lpstr>Teorie ploché Země</vt:lpstr>
      <vt:lpstr>Teorie ploché Země</vt:lpstr>
      <vt:lpstr>Teorie ploché Země</vt:lpstr>
      <vt:lpstr>Teorie ploché Země</vt:lpstr>
      <vt:lpstr>Teorie ploché Země</vt:lpstr>
      <vt:lpstr>Vědecká metoda a experimenty</vt:lpstr>
      <vt:lpstr>Vědecká metoda a experimenty</vt:lpstr>
      <vt:lpstr>Vědecká metoda a experimenty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Diplomová práce  Hvězdy ve středoškolské fyzice</dc:title>
  <dc:creator>Týna</dc:creator>
  <cp:lastModifiedBy>Šlégr Jan, doc. RNDr.</cp:lastModifiedBy>
  <cp:revision>92</cp:revision>
  <dcterms:created xsi:type="dcterms:W3CDTF">2017-06-07T17:41:57Z</dcterms:created>
  <dcterms:modified xsi:type="dcterms:W3CDTF">2025-02-11T20:39:38Z</dcterms:modified>
</cp:coreProperties>
</file>