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7"/>
  </p:notesMasterIdLst>
  <p:sldIdLst>
    <p:sldId id="256" r:id="rId2"/>
    <p:sldId id="342" r:id="rId3"/>
    <p:sldId id="336" r:id="rId4"/>
    <p:sldId id="351" r:id="rId5"/>
    <p:sldId id="352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6" r:id="rId17"/>
    <p:sldId id="365" r:id="rId18"/>
    <p:sldId id="368" r:id="rId19"/>
    <p:sldId id="367" r:id="rId20"/>
    <p:sldId id="369" r:id="rId21"/>
    <p:sldId id="371" r:id="rId22"/>
    <p:sldId id="372" r:id="rId23"/>
    <p:sldId id="373" r:id="rId24"/>
    <p:sldId id="374" r:id="rId25"/>
    <p:sldId id="35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légr Jan, doc. RNDr." initials="ŠJdR" lastIdx="1" clrIdx="0">
    <p:extLst>
      <p:ext uri="{19B8F6BF-5375-455C-9EA6-DF929625EA0E}">
        <p15:presenceInfo xmlns:p15="http://schemas.microsoft.com/office/powerpoint/2012/main" userId="Šlégr Jan, doc. RNDr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4D0"/>
    <a:srgbClr val="E9E5E2"/>
    <a:srgbClr val="E2DEDB"/>
    <a:srgbClr val="F0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6716" autoAdjust="0"/>
  </p:normalViewPr>
  <p:slideViewPr>
    <p:cSldViewPr snapToGrid="0">
      <p:cViewPr varScale="1">
        <p:scale>
          <a:sx n="121" d="100"/>
          <a:sy n="121" d="100"/>
        </p:scale>
        <p:origin x="231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6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6T10:25:24.28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63B2F-AF0F-4C7F-BD65-F7FEB7F70C02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4A462-9439-4961-A44B-4A8B991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peistemiologickém</a:t>
            </a:r>
            <a:r>
              <a:rPr lang="en-US" dirty="0"/>
              <a:t> </a:t>
            </a:r>
            <a:r>
              <a:rPr lang="en-US" dirty="0" err="1"/>
              <a:t>paradigmatu</a:t>
            </a:r>
            <a:r>
              <a:rPr lang="en-US" dirty="0"/>
              <a:t> </a:t>
            </a:r>
            <a:r>
              <a:rPr lang="en-US" dirty="0" err="1"/>
              <a:t>získávání</a:t>
            </a:r>
            <a:r>
              <a:rPr lang="en-US" dirty="0"/>
              <a:t> </a:t>
            </a:r>
            <a:r>
              <a:rPr lang="en-US" dirty="0" err="1"/>
              <a:t>znalostí</a:t>
            </a:r>
            <a:r>
              <a:rPr lang="en-US" dirty="0"/>
              <a:t> </a:t>
            </a:r>
            <a:r>
              <a:rPr lang="en-US" dirty="0" err="1"/>
              <a:t>metodickou</a:t>
            </a:r>
            <a:r>
              <a:rPr lang="en-US" dirty="0"/>
              <a:t> a </a:t>
            </a:r>
            <a:r>
              <a:rPr lang="en-US" dirty="0" err="1"/>
              <a:t>empirickou</a:t>
            </a:r>
            <a:r>
              <a:rPr lang="en-US" dirty="0"/>
              <a:t> </a:t>
            </a:r>
            <a:r>
              <a:rPr lang="en-US" dirty="0" err="1"/>
              <a:t>falzifikací</a:t>
            </a:r>
            <a:r>
              <a:rPr lang="en-US" dirty="0"/>
              <a:t> </a:t>
            </a:r>
            <a:r>
              <a:rPr lang="en-US" dirty="0" err="1"/>
              <a:t>hypotéz</a:t>
            </a:r>
            <a:r>
              <a:rPr lang="en-US" dirty="0"/>
              <a:t> pro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teorií</a:t>
            </a:r>
            <a:r>
              <a:rPr lang="en-US" dirty="0"/>
              <a:t> </a:t>
            </a:r>
            <a:r>
              <a:rPr lang="en-US" dirty="0" err="1"/>
              <a:t>založených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důkazech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4A462-9439-4961-A44B-4A8B9910B6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2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59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57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700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2918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885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05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321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68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38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82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6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95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44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74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72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72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90030-AF8C-41E6-AF78-85ACCEE9938F}" type="datetimeFigureOut">
              <a:rPr lang="cs-CZ" smtClean="0"/>
              <a:t>18.2.2025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66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E8276-AB6F-4CA8-A9EC-E4DC0D21D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" y="1291054"/>
            <a:ext cx="8958227" cy="2659378"/>
          </a:xfrm>
          <a:noFill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cs-CZ" sz="4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sz="4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Fyzika pro chemiky </a:t>
            </a:r>
            <a:br>
              <a:rPr lang="cs-CZ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 2025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EFCD3E-2F86-4C41-8302-4F3860826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5801" y="2769084"/>
            <a:ext cx="3046199" cy="2451312"/>
          </a:xfr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14000"/>
              </a:lnSpc>
            </a:pPr>
            <a:r>
              <a:rPr lang="cs-CZ" sz="3000" b="1" dirty="0"/>
              <a:t>Jan Šlégr</a:t>
            </a:r>
          </a:p>
          <a:p>
            <a:pPr algn="ctr" defTabSz="457200">
              <a:lnSpc>
                <a:spcPct val="114000"/>
              </a:lnSpc>
            </a:pPr>
            <a:r>
              <a:rPr lang="cs-CZ" sz="2500" b="1" dirty="0"/>
              <a:t>jan.slegr@uhk.cz</a:t>
            </a:r>
          </a:p>
          <a:p>
            <a:pPr algn="ctr" defTabSz="457200">
              <a:lnSpc>
                <a:spcPct val="114000"/>
              </a:lnSpc>
            </a:pPr>
            <a:endParaRPr lang="cs-CZ" sz="3000" b="1" dirty="0"/>
          </a:p>
          <a:p>
            <a:pPr algn="ctr" defTabSz="457200">
              <a:lnSpc>
                <a:spcPct val="114000"/>
              </a:lnSpc>
            </a:pPr>
            <a:endParaRPr lang="cs-CZ" sz="3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FBCBDC-ADDA-4C03-BD25-68CA57DB17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15526" r="76878" b="14539"/>
          <a:stretch/>
        </p:blipFill>
        <p:spPr>
          <a:xfrm>
            <a:off x="7322092" y="480060"/>
            <a:ext cx="1036320" cy="8991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843202A-C5BA-46D0-B827-9768495D235C}"/>
              </a:ext>
            </a:extLst>
          </p:cNvPr>
          <p:cNvSpPr txBox="1"/>
          <p:nvPr/>
        </p:nvSpPr>
        <p:spPr>
          <a:xfrm>
            <a:off x="8411751" y="586740"/>
            <a:ext cx="3431339" cy="76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cs-CZ" sz="2000" b="1" dirty="0"/>
              <a:t>Univerzita Hradec Králové</a:t>
            </a:r>
          </a:p>
          <a:p>
            <a:pPr>
              <a:lnSpc>
                <a:spcPct val="114000"/>
              </a:lnSpc>
            </a:pPr>
            <a:r>
              <a:rPr lang="cs-CZ" sz="2000" b="1" dirty="0"/>
              <a:t>Přírodovědecká fakulta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D2A9FE1-5727-411B-B2B0-6FDB9621CD9B}"/>
              </a:ext>
            </a:extLst>
          </p:cNvPr>
          <p:cNvSpPr/>
          <p:nvPr/>
        </p:nvSpPr>
        <p:spPr>
          <a:xfrm>
            <a:off x="3252947" y="4558676"/>
            <a:ext cx="29434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000" dirty="0"/>
              <a:t>Přednáška 2</a:t>
            </a:r>
          </a:p>
          <a:p>
            <a:pPr algn="ctr"/>
            <a:r>
              <a:rPr lang="cs-CZ" sz="4000" dirty="0"/>
              <a:t>Kinematika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83099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Brownův pohyb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sz="2600" dirty="0"/>
              <a:t>E</a:t>
            </a:r>
            <a:r>
              <a:rPr lang="en-US" altLang="en-US" sz="2600" dirty="0" err="1"/>
              <a:t>instein</a:t>
            </a:r>
            <a:r>
              <a:rPr lang="en-US" altLang="en-US" sz="2600" dirty="0"/>
              <a:t> </a:t>
            </a:r>
            <a:r>
              <a:rPr lang="cs-CZ" altLang="en-US" sz="2600" dirty="0"/>
              <a:t>(</a:t>
            </a:r>
            <a:r>
              <a:rPr lang="en-US" altLang="en-US" sz="2600" dirty="0"/>
              <a:t>1905</a:t>
            </a:r>
            <a:r>
              <a:rPr lang="cs-CZ" altLang="en-US" sz="2600" dirty="0"/>
              <a:t>)</a:t>
            </a:r>
            <a:r>
              <a:rPr lang="en-US" altLang="en-US" sz="2600" dirty="0"/>
              <a:t> </a:t>
            </a:r>
            <a:r>
              <a:rPr lang="cs-CZ" altLang="en-US" sz="2600" dirty="0"/>
              <a:t>u</a:t>
            </a:r>
            <a:r>
              <a:rPr lang="en-US" altLang="en-US" sz="2600" dirty="0" err="1"/>
              <a:t>kázal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že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Brownův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pohyb</a:t>
            </a:r>
            <a:r>
              <a:rPr lang="en-US" altLang="en-US" sz="2600" dirty="0"/>
              <a:t> je </a:t>
            </a:r>
            <a:r>
              <a:rPr lang="en-US" altLang="en-US" sz="2600" dirty="0" err="1"/>
              <a:t>důsledkem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srážek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molekul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kapaliny</a:t>
            </a:r>
            <a:r>
              <a:rPr lang="en-US" altLang="en-US" sz="2600" dirty="0"/>
              <a:t> s </a:t>
            </a:r>
            <a:r>
              <a:rPr lang="en-US" altLang="en-US" sz="2600" dirty="0" err="1"/>
              <a:t>částicí</a:t>
            </a:r>
            <a:r>
              <a:rPr lang="en-US" altLang="en-US" sz="2600" dirty="0"/>
              <a:t>.</a:t>
            </a:r>
            <a:r>
              <a:rPr lang="cs-CZ" altLang="en-US" sz="2600" dirty="0"/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en-US" sz="2600" dirty="0"/>
              <a:t>Nezávisle na Einsteinovi Marian </a:t>
            </a:r>
            <a:r>
              <a:rPr lang="cs-CZ" altLang="en-US" sz="2600" dirty="0" err="1"/>
              <a:t>Smoluchowski</a:t>
            </a:r>
            <a:r>
              <a:rPr lang="cs-CZ" altLang="en-US" sz="2600" dirty="0"/>
              <a:t> (1906) použil metody teorie pravděpodobnosti a náhodných </a:t>
            </a:r>
            <a:r>
              <a:rPr lang="cs-CZ" altLang="en-US" sz="2600" dirty="0" err="1"/>
              <a:t>srážek.Zaměřil</a:t>
            </a:r>
            <a:r>
              <a:rPr lang="cs-CZ" altLang="en-US" sz="2600" dirty="0"/>
              <a:t> se na modelování </a:t>
            </a:r>
            <a:r>
              <a:rPr lang="cs-CZ" altLang="en-US" sz="2600" b="1" dirty="0"/>
              <a:t>náhodné procházky </a:t>
            </a:r>
            <a:r>
              <a:rPr lang="cs-CZ" altLang="en-US" sz="2600" dirty="0"/>
              <a:t>a odvodil vztahy pro jejich fluktuace. </a:t>
            </a:r>
            <a:r>
              <a:rPr lang="cs-CZ" altLang="en-US" sz="2600" dirty="0" err="1"/>
              <a:t>Smoluchowski</a:t>
            </a:r>
            <a:r>
              <a:rPr lang="cs-CZ" altLang="en-US" sz="2600" dirty="0"/>
              <a:t> také ukázal, jak lze Brownův pohyb experimentálně využít k měření </a:t>
            </a:r>
            <a:r>
              <a:rPr lang="cs-CZ" altLang="en-US" sz="2600" dirty="0" err="1"/>
              <a:t>Avogadrovy</a:t>
            </a:r>
            <a:r>
              <a:rPr lang="cs-CZ" altLang="en-US" sz="2600" dirty="0"/>
              <a:t> konstanty.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en-US" sz="26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en-US" sz="26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600" dirty="0"/>
          </a:p>
          <a:p>
            <a:pPr marL="0" lvl="0" indent="0">
              <a:buNone/>
            </a:pPr>
            <a:endParaRPr lang="cs-CZ" sz="26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20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Brownův pohyb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sz="2600" dirty="0"/>
              <a:t>E</a:t>
            </a:r>
            <a:r>
              <a:rPr lang="en-US" altLang="en-US" sz="2600" dirty="0" err="1"/>
              <a:t>instein</a:t>
            </a:r>
            <a:r>
              <a:rPr lang="en-US" altLang="en-US" sz="2600" dirty="0"/>
              <a:t> </a:t>
            </a:r>
            <a:r>
              <a:rPr lang="cs-CZ" altLang="en-US" sz="2600" dirty="0"/>
              <a:t>(</a:t>
            </a:r>
            <a:r>
              <a:rPr lang="en-US" altLang="en-US" sz="2600" dirty="0"/>
              <a:t>1905</a:t>
            </a:r>
            <a:r>
              <a:rPr lang="cs-CZ" altLang="en-US" sz="2600" dirty="0"/>
              <a:t>)</a:t>
            </a:r>
            <a:r>
              <a:rPr lang="en-US" altLang="en-US" sz="2600" dirty="0"/>
              <a:t> </a:t>
            </a:r>
            <a:r>
              <a:rPr lang="cs-CZ" altLang="en-US" sz="2600" dirty="0"/>
              <a:t>u</a:t>
            </a:r>
            <a:r>
              <a:rPr lang="en-US" altLang="en-US" sz="2600" dirty="0" err="1"/>
              <a:t>kázal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že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Brownův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pohyb</a:t>
            </a:r>
            <a:r>
              <a:rPr lang="en-US" altLang="en-US" sz="2600" dirty="0"/>
              <a:t> je </a:t>
            </a:r>
            <a:r>
              <a:rPr lang="en-US" altLang="en-US" sz="2600" dirty="0" err="1"/>
              <a:t>důsledkem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srážek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molekul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kapaliny</a:t>
            </a:r>
            <a:r>
              <a:rPr lang="en-US" altLang="en-US" sz="2600" dirty="0"/>
              <a:t> s </a:t>
            </a:r>
            <a:r>
              <a:rPr lang="en-US" altLang="en-US" sz="2600" dirty="0" err="1"/>
              <a:t>částicí</a:t>
            </a:r>
            <a:r>
              <a:rPr lang="en-US" altLang="en-US" sz="2600" dirty="0"/>
              <a:t>.</a:t>
            </a:r>
            <a:r>
              <a:rPr lang="cs-CZ" altLang="en-US" sz="2600" dirty="0"/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en-US" sz="2600" dirty="0"/>
              <a:t>Nezávisle na Einsteinovi Marian </a:t>
            </a:r>
            <a:r>
              <a:rPr lang="cs-CZ" altLang="en-US" sz="2600" dirty="0" err="1"/>
              <a:t>Smoluchowski</a:t>
            </a:r>
            <a:r>
              <a:rPr lang="cs-CZ" altLang="en-US" sz="2600" dirty="0"/>
              <a:t> použil metody teorie pravděpodobnosti a náhodných </a:t>
            </a:r>
            <a:r>
              <a:rPr lang="cs-CZ" altLang="en-US" sz="2600" dirty="0" err="1"/>
              <a:t>srážek.Zaměřil</a:t>
            </a:r>
            <a:r>
              <a:rPr lang="cs-CZ" altLang="en-US" sz="2600" dirty="0"/>
              <a:t> se na modelování </a:t>
            </a:r>
            <a:r>
              <a:rPr lang="cs-CZ" altLang="en-US" sz="2600" b="1" dirty="0"/>
              <a:t>náhodné procházky </a:t>
            </a:r>
            <a:r>
              <a:rPr lang="cs-CZ" altLang="en-US" sz="2600" dirty="0"/>
              <a:t>a odvodil vztahy pro jejich fluktuace. </a:t>
            </a:r>
            <a:r>
              <a:rPr lang="cs-CZ" altLang="en-US" sz="2600" dirty="0" err="1"/>
              <a:t>Smoluchowski</a:t>
            </a:r>
            <a:r>
              <a:rPr lang="cs-CZ" altLang="en-US" sz="2600" dirty="0"/>
              <a:t> také ukázal, jak lze Brownův pohyb experimentálně využít k měření </a:t>
            </a:r>
            <a:r>
              <a:rPr lang="cs-CZ" altLang="en-US" sz="2600" dirty="0" err="1"/>
              <a:t>Avogadrovy</a:t>
            </a:r>
            <a:r>
              <a:rPr lang="cs-CZ" altLang="en-US" sz="2600" dirty="0"/>
              <a:t> konstanty.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en-US" sz="26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en-US" sz="26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600" dirty="0"/>
          </a:p>
          <a:p>
            <a:pPr marL="0" lvl="0" indent="0">
              <a:buNone/>
            </a:pPr>
            <a:endParaRPr lang="cs-CZ" sz="26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3" name="Můj film">
            <a:hlinkClick r:id="" action="ppaction://media"/>
            <a:extLst>
              <a:ext uri="{FF2B5EF4-FFF2-40B4-BE49-F238E27FC236}">
                <a16:creationId xmlns:a16="http://schemas.microsoft.com/office/drawing/2014/main" id="{CBD43780-010F-455F-9CA4-38F4F93C0B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8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Náhodná procházka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 err="1"/>
              <a:t>Náhodná</a:t>
            </a:r>
            <a:r>
              <a:rPr lang="en-US" sz="2800" dirty="0"/>
              <a:t> </a:t>
            </a:r>
            <a:r>
              <a:rPr lang="en-US" sz="2800" dirty="0" err="1"/>
              <a:t>procházka</a:t>
            </a:r>
            <a:r>
              <a:rPr lang="en-US" sz="2800" dirty="0"/>
              <a:t> (random walk) je </a:t>
            </a:r>
            <a:r>
              <a:rPr lang="en-US" sz="2800" dirty="0" err="1"/>
              <a:t>matematický</a:t>
            </a:r>
            <a:r>
              <a:rPr lang="en-US" sz="2800" dirty="0"/>
              <a:t> model </a:t>
            </a:r>
            <a:r>
              <a:rPr lang="en-US" sz="2800" dirty="0" err="1"/>
              <a:t>pohybu</a:t>
            </a:r>
            <a:r>
              <a:rPr lang="en-US" sz="2800" dirty="0"/>
              <a:t>, </a:t>
            </a:r>
            <a:r>
              <a:rPr lang="en-US" sz="2800" dirty="0" err="1"/>
              <a:t>kde</a:t>
            </a:r>
            <a:r>
              <a:rPr lang="en-US" sz="2800" dirty="0"/>
              <a:t> </a:t>
            </a:r>
            <a:r>
              <a:rPr lang="en-US" sz="2800" dirty="0" err="1"/>
              <a:t>částice</a:t>
            </a:r>
            <a:r>
              <a:rPr lang="en-US" sz="2800" dirty="0"/>
              <a:t> (nebo bod) </a:t>
            </a:r>
            <a:r>
              <a:rPr lang="en-US" sz="2800" dirty="0" err="1"/>
              <a:t>provádí</a:t>
            </a:r>
            <a:r>
              <a:rPr lang="en-US" sz="2800" dirty="0"/>
              <a:t> </a:t>
            </a:r>
            <a:r>
              <a:rPr lang="en-US" sz="2800" dirty="0" err="1"/>
              <a:t>sérii</a:t>
            </a:r>
            <a:r>
              <a:rPr lang="en-US" sz="2800" dirty="0"/>
              <a:t> </a:t>
            </a:r>
            <a:r>
              <a:rPr lang="en-US" sz="2800" dirty="0" err="1"/>
              <a:t>náhodných</a:t>
            </a:r>
            <a:r>
              <a:rPr lang="en-US" sz="2800" dirty="0"/>
              <a:t> </a:t>
            </a:r>
            <a:r>
              <a:rPr lang="en-US" sz="2800" dirty="0" err="1"/>
              <a:t>kroků</a:t>
            </a:r>
            <a:r>
              <a:rPr lang="en-US" sz="2800" dirty="0"/>
              <a:t> v </a:t>
            </a:r>
            <a:r>
              <a:rPr lang="en-US" sz="2800" dirty="0" err="1"/>
              <a:t>prostoru</a:t>
            </a:r>
            <a:r>
              <a:rPr lang="en-US" sz="2800" dirty="0"/>
              <a:t>.</a:t>
            </a:r>
            <a:endParaRPr lang="cs-CZ" altLang="en-US" sz="26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600" dirty="0"/>
          </a:p>
          <a:p>
            <a:pPr marL="0" lvl="0" indent="0">
              <a:buNone/>
            </a:pPr>
            <a:r>
              <a:rPr lang="en-US" sz="2800" b="1" dirty="0" err="1"/>
              <a:t>Náhodná</a:t>
            </a:r>
            <a:r>
              <a:rPr lang="en-US" sz="2800" b="1" dirty="0"/>
              <a:t> </a:t>
            </a:r>
            <a:r>
              <a:rPr lang="en-US" sz="2800" b="1" dirty="0" err="1"/>
              <a:t>procházka</a:t>
            </a:r>
            <a:r>
              <a:rPr lang="en-US" sz="2800" b="1" dirty="0"/>
              <a:t> je </a:t>
            </a:r>
            <a:r>
              <a:rPr lang="en-US" sz="2800" b="1" dirty="0" err="1"/>
              <a:t>pohyb</a:t>
            </a:r>
            <a:r>
              <a:rPr lang="en-US" sz="2800" b="1" dirty="0"/>
              <a:t>, </a:t>
            </a:r>
            <a:r>
              <a:rPr lang="en-US" sz="2800" b="1" dirty="0" err="1"/>
              <a:t>při</a:t>
            </a:r>
            <a:r>
              <a:rPr lang="en-US" sz="2800" b="1" dirty="0"/>
              <a:t> </a:t>
            </a:r>
            <a:r>
              <a:rPr lang="en-US" sz="2800" b="1" dirty="0" err="1"/>
              <a:t>kterém</a:t>
            </a:r>
            <a:r>
              <a:rPr lang="en-US" sz="2800" b="1" dirty="0"/>
              <a:t> se </a:t>
            </a:r>
            <a:r>
              <a:rPr lang="en-US" sz="2800" b="1" dirty="0" err="1"/>
              <a:t>částice</a:t>
            </a:r>
            <a:r>
              <a:rPr lang="en-US" sz="2800" b="1" dirty="0"/>
              <a:t> v </a:t>
            </a:r>
            <a:r>
              <a:rPr lang="en-US" sz="2800" b="1" dirty="0" err="1"/>
              <a:t>každém</a:t>
            </a:r>
            <a:r>
              <a:rPr lang="en-US" sz="2800" b="1" dirty="0"/>
              <a:t> </a:t>
            </a:r>
            <a:r>
              <a:rPr lang="en-US" sz="2800" b="1" dirty="0" err="1"/>
              <a:t>časovém</a:t>
            </a:r>
            <a:r>
              <a:rPr lang="en-US" sz="2800" b="1" dirty="0"/>
              <a:t> </a:t>
            </a:r>
            <a:r>
              <a:rPr lang="en-US" sz="2800" b="1" dirty="0" err="1"/>
              <a:t>kroku</a:t>
            </a:r>
            <a:r>
              <a:rPr lang="en-US" sz="2800" b="1" dirty="0"/>
              <a:t> </a:t>
            </a:r>
            <a:r>
              <a:rPr lang="en-US" sz="2800" b="1" dirty="0" err="1"/>
              <a:t>posune</a:t>
            </a:r>
            <a:r>
              <a:rPr lang="en-US" sz="2800" b="1" dirty="0"/>
              <a:t> o </a:t>
            </a:r>
            <a:r>
              <a:rPr lang="en-US" sz="2800" b="1" dirty="0" err="1"/>
              <a:t>náhodnou</a:t>
            </a:r>
            <a:r>
              <a:rPr lang="en-US" sz="2800" b="1" dirty="0"/>
              <a:t> </a:t>
            </a:r>
            <a:r>
              <a:rPr lang="en-US" sz="2800" b="1" dirty="0" err="1"/>
              <a:t>vzdálenost</a:t>
            </a:r>
            <a:r>
              <a:rPr lang="en-US" sz="2800" b="1" dirty="0"/>
              <a:t> v </a:t>
            </a:r>
            <a:r>
              <a:rPr lang="en-US" sz="2800" b="1" dirty="0" err="1"/>
              <a:t>náhodném</a:t>
            </a:r>
            <a:r>
              <a:rPr lang="en-US" sz="2800" b="1" dirty="0"/>
              <a:t> </a:t>
            </a:r>
            <a:r>
              <a:rPr lang="en-US" sz="2800" b="1" dirty="0" err="1"/>
              <a:t>směru</a:t>
            </a:r>
            <a:r>
              <a:rPr lang="en-US" sz="2800" b="1" dirty="0"/>
              <a:t>.</a:t>
            </a:r>
            <a:endParaRPr lang="cs-CZ" sz="26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7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Náhodná procházka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i="1" dirty="0" err="1"/>
              <a:t>Střední</a:t>
            </a:r>
            <a:r>
              <a:rPr lang="en-US" sz="2800" i="1" dirty="0"/>
              <a:t> </a:t>
            </a:r>
            <a:r>
              <a:rPr lang="en-US" sz="2800" i="1" dirty="0" err="1"/>
              <a:t>poloha</a:t>
            </a:r>
            <a:r>
              <a:rPr lang="en-US" sz="2800" i="1" dirty="0"/>
              <a:t> </a:t>
            </a:r>
            <a:r>
              <a:rPr lang="en-US" sz="2800" dirty="0" err="1"/>
              <a:t>částice</a:t>
            </a:r>
            <a:r>
              <a:rPr lang="en-US" sz="2800" dirty="0"/>
              <a:t> po </a:t>
            </a:r>
            <a:r>
              <a:rPr lang="en-US" sz="2800" dirty="0" err="1"/>
              <a:t>mnoha</a:t>
            </a:r>
            <a:r>
              <a:rPr lang="en-US" sz="2800" dirty="0"/>
              <a:t> </a:t>
            </a:r>
            <a:r>
              <a:rPr lang="en-US" sz="2800" dirty="0" err="1"/>
              <a:t>krocích</a:t>
            </a:r>
            <a:r>
              <a:rPr lang="en-US" sz="2800" dirty="0"/>
              <a:t> </a:t>
            </a:r>
            <a:r>
              <a:rPr lang="en-US" sz="2800" dirty="0" err="1"/>
              <a:t>zůstává</a:t>
            </a:r>
            <a:r>
              <a:rPr lang="en-US" sz="2800" dirty="0"/>
              <a:t> </a:t>
            </a:r>
            <a:r>
              <a:rPr lang="en-US" sz="2800" dirty="0" err="1"/>
              <a:t>nulová</a:t>
            </a:r>
            <a:r>
              <a:rPr lang="en-US" sz="2800" dirty="0"/>
              <a:t> ⟨x⟩</a:t>
            </a:r>
            <a:r>
              <a:rPr lang="cs-CZ" sz="2800" dirty="0"/>
              <a:t> </a:t>
            </a:r>
            <a:r>
              <a:rPr lang="en-US" sz="2800" dirty="0"/>
              <a:t>=</a:t>
            </a:r>
            <a:r>
              <a:rPr lang="cs-CZ" sz="2800" dirty="0"/>
              <a:t> </a:t>
            </a:r>
            <a:r>
              <a:rPr lang="en-US" sz="2800" dirty="0"/>
              <a:t>0, ale </a:t>
            </a:r>
            <a:r>
              <a:rPr lang="en-US" sz="2800" i="1" dirty="0" err="1"/>
              <a:t>střední</a:t>
            </a:r>
            <a:r>
              <a:rPr lang="en-US" sz="2800" i="1" dirty="0"/>
              <a:t> </a:t>
            </a:r>
            <a:r>
              <a:rPr lang="en-US" sz="2800" i="1" dirty="0" err="1"/>
              <a:t>kvadratická</a:t>
            </a:r>
            <a:r>
              <a:rPr lang="en-US" sz="2800" i="1" dirty="0"/>
              <a:t> </a:t>
            </a:r>
            <a:r>
              <a:rPr lang="en-US" sz="2800" i="1" dirty="0" err="1"/>
              <a:t>vzdálenost</a:t>
            </a:r>
            <a:r>
              <a:rPr lang="en-US" sz="2800" i="1" dirty="0"/>
              <a:t> </a:t>
            </a:r>
            <a:r>
              <a:rPr lang="en-US" sz="2800" dirty="0" err="1"/>
              <a:t>roste</a:t>
            </a:r>
            <a:r>
              <a:rPr lang="en-US" sz="2800" dirty="0"/>
              <a:t> s </a:t>
            </a:r>
            <a:r>
              <a:rPr lang="en-US" sz="2800" dirty="0" err="1"/>
              <a:t>časem</a:t>
            </a:r>
            <a:r>
              <a:rPr lang="en-US" sz="2800" dirty="0"/>
              <a:t>:</a:t>
            </a:r>
            <a:endParaRPr lang="cs-CZ" sz="28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sz="2800" dirty="0"/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5000" dirty="0"/>
              <a:t>⟨x²⟩=2</a:t>
            </a:r>
            <a:r>
              <a:rPr lang="en-US" sz="5000" i="1" dirty="0"/>
              <a:t>Dt</a:t>
            </a:r>
            <a:endParaRPr lang="cs-CZ" sz="5000" i="1" dirty="0"/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sz="5000" i="1" dirty="0"/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sz="2800" i="1" dirty="0"/>
              <a:t>D </a:t>
            </a:r>
            <a:r>
              <a:rPr lang="cs-CZ" sz="2800" dirty="0"/>
              <a:t>je difúzní koeficient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73E71A3-C957-4932-820C-342F492FC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751" y="4792884"/>
            <a:ext cx="3013396" cy="177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4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Náhodná procházka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cs-CZ" sz="2800" i="1" dirty="0"/>
              <a:t>Kvadratická: </a:t>
            </a:r>
            <a:r>
              <a:rPr lang="en-US" sz="2800" dirty="0" err="1"/>
              <a:t>Hlavní</a:t>
            </a:r>
            <a:r>
              <a:rPr lang="en-US" sz="2800" dirty="0"/>
              <a:t> </a:t>
            </a:r>
            <a:r>
              <a:rPr lang="en-US" sz="2800" dirty="0" err="1"/>
              <a:t>důvod</a:t>
            </a:r>
            <a:r>
              <a:rPr lang="en-US" sz="2800" dirty="0"/>
              <a:t>, </a:t>
            </a:r>
            <a:r>
              <a:rPr lang="en-US" sz="2800" dirty="0" err="1"/>
              <a:t>proč</a:t>
            </a:r>
            <a:r>
              <a:rPr lang="en-US" sz="2800" dirty="0"/>
              <a:t> </a:t>
            </a:r>
            <a:r>
              <a:rPr lang="en-US" sz="2800" dirty="0" err="1"/>
              <a:t>nebereme</a:t>
            </a:r>
            <a:r>
              <a:rPr lang="en-US" sz="2800" dirty="0"/>
              <a:t> </a:t>
            </a:r>
            <a:r>
              <a:rPr lang="en-US" sz="2800" dirty="0" err="1"/>
              <a:t>jednoduše</a:t>
            </a:r>
            <a:r>
              <a:rPr lang="en-US" sz="2800" dirty="0"/>
              <a:t> </a:t>
            </a:r>
            <a:r>
              <a:rPr lang="en-US" sz="2800" dirty="0" err="1"/>
              <a:t>průměrnou</a:t>
            </a:r>
            <a:r>
              <a:rPr lang="en-US" sz="2800" dirty="0"/>
              <a:t> </a:t>
            </a:r>
            <a:r>
              <a:rPr lang="en-US" sz="2800" dirty="0" err="1"/>
              <a:t>hodnotu</a:t>
            </a:r>
            <a:r>
              <a:rPr lang="en-US" sz="2800" dirty="0"/>
              <a:t> </a:t>
            </a:r>
            <a:r>
              <a:rPr lang="en-US" sz="2800" dirty="0" err="1"/>
              <a:t>polohy</a:t>
            </a:r>
            <a:r>
              <a:rPr lang="en-US" sz="2800" dirty="0"/>
              <a:t> ⟨x⟩, je ten, </a:t>
            </a:r>
            <a:r>
              <a:rPr lang="en-US" sz="2800" dirty="0" err="1"/>
              <a:t>že</a:t>
            </a:r>
            <a:r>
              <a:rPr lang="en-US" sz="2800" dirty="0"/>
              <a:t> </a:t>
            </a:r>
            <a:r>
              <a:rPr lang="en-US" sz="2800" i="1" dirty="0" err="1"/>
              <a:t>náhodný</a:t>
            </a:r>
            <a:r>
              <a:rPr lang="en-US" sz="2800" i="1" dirty="0"/>
              <a:t> </a:t>
            </a:r>
            <a:r>
              <a:rPr lang="en-US" sz="2800" i="1" dirty="0" err="1"/>
              <a:t>pohyb</a:t>
            </a:r>
            <a:r>
              <a:rPr lang="en-US" sz="2800" i="1" dirty="0"/>
              <a:t> je </a:t>
            </a:r>
            <a:r>
              <a:rPr lang="en-US" sz="2800" i="1" dirty="0" err="1"/>
              <a:t>symetrický</a:t>
            </a:r>
            <a:r>
              <a:rPr lang="en-US" sz="2800" dirty="0"/>
              <a:t>. </a:t>
            </a:r>
            <a:r>
              <a:rPr lang="en-US" sz="2800" dirty="0" err="1"/>
              <a:t>Částice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 </a:t>
            </a:r>
            <a:r>
              <a:rPr lang="en-US" sz="2800" dirty="0" err="1"/>
              <a:t>stejnou</a:t>
            </a:r>
            <a:r>
              <a:rPr lang="en-US" sz="2800" dirty="0"/>
              <a:t> </a:t>
            </a:r>
            <a:r>
              <a:rPr lang="en-US" sz="2800" dirty="0" err="1"/>
              <a:t>pravděpodobnost</a:t>
            </a:r>
            <a:r>
              <a:rPr lang="en-US" sz="2800" dirty="0"/>
              <a:t> </a:t>
            </a:r>
            <a:r>
              <a:rPr lang="en-US" sz="2800" dirty="0" err="1"/>
              <a:t>pohybovat</a:t>
            </a:r>
            <a:r>
              <a:rPr lang="en-US" sz="2800" dirty="0"/>
              <a:t> se </a:t>
            </a:r>
            <a:r>
              <a:rPr lang="en-US" sz="2800" dirty="0" err="1"/>
              <a:t>doprava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doleva</a:t>
            </a:r>
            <a:r>
              <a:rPr lang="en-US" sz="2800" dirty="0"/>
              <a:t>, </a:t>
            </a:r>
            <a:r>
              <a:rPr lang="en-US" sz="2800" dirty="0" err="1"/>
              <a:t>což</a:t>
            </a:r>
            <a:r>
              <a:rPr lang="en-US" sz="2800" dirty="0"/>
              <a:t> </a:t>
            </a:r>
            <a:r>
              <a:rPr lang="en-US" sz="2800" dirty="0" err="1"/>
              <a:t>znamená</a:t>
            </a:r>
            <a:r>
              <a:rPr lang="en-US" sz="2800" dirty="0"/>
              <a:t>, </a:t>
            </a:r>
            <a:r>
              <a:rPr lang="en-US" sz="2800" dirty="0" err="1"/>
              <a:t>že</a:t>
            </a:r>
            <a:r>
              <a:rPr lang="en-US" sz="2800" dirty="0"/>
              <a:t> </a:t>
            </a:r>
            <a:r>
              <a:rPr lang="en-US" sz="2800" dirty="0" err="1"/>
              <a:t>průměrná</a:t>
            </a:r>
            <a:r>
              <a:rPr lang="en-US" sz="2800" dirty="0"/>
              <a:t> </a:t>
            </a:r>
            <a:r>
              <a:rPr lang="en-US" sz="2800" dirty="0" err="1"/>
              <a:t>poloha</a:t>
            </a:r>
            <a:r>
              <a:rPr lang="en-US" sz="2800" dirty="0"/>
              <a:t> </a:t>
            </a:r>
            <a:r>
              <a:rPr lang="en-US" sz="2800" dirty="0" err="1"/>
              <a:t>bude</a:t>
            </a:r>
            <a:r>
              <a:rPr lang="en-US" sz="2800" dirty="0"/>
              <a:t> </a:t>
            </a:r>
            <a:r>
              <a:rPr lang="en-US" sz="2800" i="1" dirty="0" err="1"/>
              <a:t>nula</a:t>
            </a:r>
            <a:r>
              <a:rPr lang="cs-CZ" sz="2800" b="1" dirty="0"/>
              <a:t>.</a:t>
            </a:r>
          </a:p>
          <a:p>
            <a:pPr marL="0" indent="0">
              <a:buNone/>
            </a:pPr>
            <a:r>
              <a:rPr lang="en-US" sz="2800" dirty="0" err="1"/>
              <a:t>Abychom</a:t>
            </a:r>
            <a:r>
              <a:rPr lang="en-US" sz="2800" dirty="0"/>
              <a:t> </a:t>
            </a:r>
            <a:r>
              <a:rPr lang="en-US" sz="2800" dirty="0" err="1"/>
              <a:t>správně</a:t>
            </a:r>
            <a:r>
              <a:rPr lang="en-US" sz="2800" dirty="0"/>
              <a:t> </a:t>
            </a:r>
            <a:r>
              <a:rPr lang="en-US" sz="2800" dirty="0" err="1"/>
              <a:t>popsali</a:t>
            </a:r>
            <a:r>
              <a:rPr lang="en-US" sz="2800" dirty="0"/>
              <a:t> </a:t>
            </a:r>
            <a:r>
              <a:rPr lang="en-US" sz="2800" dirty="0" err="1"/>
              <a:t>velikost</a:t>
            </a:r>
            <a:r>
              <a:rPr lang="en-US" sz="2800" dirty="0"/>
              <a:t> </a:t>
            </a:r>
            <a:r>
              <a:rPr lang="en-US" sz="2800" dirty="0" err="1"/>
              <a:t>posunutí</a:t>
            </a:r>
            <a:r>
              <a:rPr lang="en-US" sz="2800" dirty="0"/>
              <a:t>, </a:t>
            </a:r>
            <a:r>
              <a:rPr lang="en-US" sz="2800" dirty="0" err="1"/>
              <a:t>bereme</a:t>
            </a:r>
            <a:r>
              <a:rPr lang="en-US" sz="2800" dirty="0"/>
              <a:t> </a:t>
            </a:r>
            <a:r>
              <a:rPr lang="en-US" sz="2800" dirty="0" err="1"/>
              <a:t>kvadrát</a:t>
            </a:r>
            <a:r>
              <a:rPr lang="en-US" sz="2800" dirty="0"/>
              <a:t> </a:t>
            </a:r>
            <a:r>
              <a:rPr lang="en-US" sz="2800" dirty="0" err="1"/>
              <a:t>polohy</a:t>
            </a:r>
            <a:r>
              <a:rPr lang="en-US" sz="2800" dirty="0"/>
              <a:t>, </a:t>
            </a:r>
            <a:r>
              <a:rPr lang="en-US" sz="2800" dirty="0" err="1"/>
              <a:t>který</a:t>
            </a:r>
            <a:r>
              <a:rPr lang="en-US" sz="2800" dirty="0"/>
              <a:t> </a:t>
            </a:r>
            <a:r>
              <a:rPr lang="en-US" sz="2800" dirty="0" err="1"/>
              <a:t>nám</a:t>
            </a:r>
            <a:r>
              <a:rPr lang="en-US" sz="2800" dirty="0"/>
              <a:t> </a:t>
            </a:r>
            <a:r>
              <a:rPr lang="en-US" sz="2800" dirty="0" err="1"/>
              <a:t>říká</a:t>
            </a:r>
            <a:r>
              <a:rPr lang="en-US" sz="2800" dirty="0"/>
              <a:t> „</a:t>
            </a:r>
            <a:r>
              <a:rPr lang="en-US" sz="2800" dirty="0" err="1"/>
              <a:t>jak</a:t>
            </a:r>
            <a:r>
              <a:rPr lang="en-US" sz="2800" dirty="0"/>
              <a:t> </a:t>
            </a:r>
            <a:r>
              <a:rPr lang="en-US" sz="2800" dirty="0" err="1"/>
              <a:t>daleko</a:t>
            </a:r>
            <a:r>
              <a:rPr lang="en-US" sz="2800" dirty="0"/>
              <a:t>“ se </a:t>
            </a:r>
            <a:r>
              <a:rPr lang="en-US" sz="2800" dirty="0" err="1"/>
              <a:t>částice</a:t>
            </a:r>
            <a:r>
              <a:rPr lang="en-US" sz="2800" dirty="0"/>
              <a:t> </a:t>
            </a:r>
            <a:r>
              <a:rPr lang="en-US" sz="2800" dirty="0" err="1"/>
              <a:t>dostala</a:t>
            </a:r>
            <a:r>
              <a:rPr lang="en-US" sz="2800" dirty="0"/>
              <a:t>, </a:t>
            </a:r>
            <a:r>
              <a:rPr lang="en-US" sz="2800" dirty="0" err="1"/>
              <a:t>aniž</a:t>
            </a:r>
            <a:r>
              <a:rPr lang="en-US" sz="2800" dirty="0"/>
              <a:t> </a:t>
            </a:r>
            <a:r>
              <a:rPr lang="en-US" sz="2800" dirty="0" err="1"/>
              <a:t>bychom</a:t>
            </a:r>
            <a:r>
              <a:rPr lang="en-US" sz="2800" dirty="0"/>
              <a:t> se </a:t>
            </a:r>
            <a:r>
              <a:rPr lang="en-US" sz="2800" dirty="0" err="1"/>
              <a:t>starali</a:t>
            </a:r>
            <a:r>
              <a:rPr lang="en-US" sz="2800" dirty="0"/>
              <a:t> o </a:t>
            </a:r>
            <a:r>
              <a:rPr lang="en-US" sz="2800" dirty="0" err="1"/>
              <a:t>směr</a:t>
            </a:r>
            <a:r>
              <a:rPr lang="en-US" sz="2800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4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sz="2600" b="1" dirty="0"/>
              <a:t>Náhodná procházka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cs-CZ" sz="2800" i="1" dirty="0"/>
              <a:t>S</a:t>
            </a:r>
            <a:r>
              <a:rPr lang="en-US" sz="2800" i="1" dirty="0" err="1"/>
              <a:t>třední</a:t>
            </a:r>
            <a:r>
              <a:rPr lang="en-US" sz="2800" i="1" dirty="0"/>
              <a:t> </a:t>
            </a:r>
            <a:r>
              <a:rPr lang="en-US" sz="2800" dirty="0" err="1"/>
              <a:t>znamená</a:t>
            </a:r>
            <a:r>
              <a:rPr lang="en-US" sz="2800" dirty="0"/>
              <a:t>, </a:t>
            </a:r>
            <a:r>
              <a:rPr lang="en-US" sz="2800" dirty="0" err="1"/>
              <a:t>že</a:t>
            </a:r>
            <a:r>
              <a:rPr lang="en-US" sz="2800" dirty="0"/>
              <a:t> </a:t>
            </a:r>
            <a:r>
              <a:rPr lang="en-US" sz="2800" dirty="0" err="1"/>
              <a:t>bereme</a:t>
            </a:r>
            <a:r>
              <a:rPr lang="en-US" sz="2800" dirty="0"/>
              <a:t> </a:t>
            </a:r>
            <a:r>
              <a:rPr lang="en-US" sz="2800" i="1" dirty="0" err="1"/>
              <a:t>průměrnou</a:t>
            </a:r>
            <a:r>
              <a:rPr lang="en-US" sz="2800" i="1" dirty="0"/>
              <a:t> </a:t>
            </a:r>
            <a:r>
              <a:rPr lang="en-US" sz="2800" i="1" dirty="0" err="1"/>
              <a:t>hodnotu</a:t>
            </a:r>
            <a:r>
              <a:rPr lang="en-US" sz="2800" i="1" dirty="0"/>
              <a:t> </a:t>
            </a:r>
            <a:r>
              <a:rPr lang="en-US" sz="2800" dirty="0" err="1"/>
              <a:t>přes</a:t>
            </a:r>
            <a:r>
              <a:rPr lang="en-US" sz="2800" dirty="0"/>
              <a:t> </a:t>
            </a:r>
            <a:r>
              <a:rPr lang="en-US" sz="2800" dirty="0" err="1"/>
              <a:t>mnoho</a:t>
            </a:r>
            <a:r>
              <a:rPr lang="en-US" sz="2800" dirty="0"/>
              <a:t> </a:t>
            </a:r>
            <a:r>
              <a:rPr lang="en-US" sz="2800" dirty="0" err="1"/>
              <a:t>různých</a:t>
            </a:r>
            <a:r>
              <a:rPr lang="en-US" sz="2800" dirty="0"/>
              <a:t> </a:t>
            </a:r>
            <a:r>
              <a:rPr lang="en-US" sz="2800" dirty="0" err="1"/>
              <a:t>realizací</a:t>
            </a:r>
            <a:r>
              <a:rPr lang="en-US" sz="2800" dirty="0"/>
              <a:t> </a:t>
            </a:r>
            <a:r>
              <a:rPr lang="en-US" sz="2800" dirty="0" err="1"/>
              <a:t>pohybu</a:t>
            </a:r>
            <a:r>
              <a:rPr lang="en-US" sz="2800" dirty="0"/>
              <a:t> </a:t>
            </a:r>
            <a:r>
              <a:rPr lang="en-US" sz="2800" dirty="0" err="1"/>
              <a:t>částice</a:t>
            </a:r>
            <a:r>
              <a:rPr lang="en-US" sz="2800" dirty="0"/>
              <a:t>. V </a:t>
            </a:r>
            <a:r>
              <a:rPr lang="en-US" sz="2800" dirty="0" err="1"/>
              <a:t>náhodném</a:t>
            </a:r>
            <a:r>
              <a:rPr lang="en-US" sz="2800" dirty="0"/>
              <a:t> </a:t>
            </a:r>
            <a:r>
              <a:rPr lang="en-US" sz="2800" dirty="0" err="1"/>
              <a:t>pohybu</a:t>
            </a:r>
            <a:r>
              <a:rPr lang="en-US" sz="2800" dirty="0"/>
              <a:t> se </a:t>
            </a:r>
            <a:r>
              <a:rPr lang="en-US" sz="2800" dirty="0" err="1"/>
              <a:t>každá</a:t>
            </a:r>
            <a:r>
              <a:rPr lang="en-US" sz="2800" dirty="0"/>
              <a:t> </a:t>
            </a:r>
            <a:r>
              <a:rPr lang="en-US" sz="2800" dirty="0" err="1"/>
              <a:t>částice</a:t>
            </a:r>
            <a:r>
              <a:rPr lang="en-US" sz="2800" dirty="0"/>
              <a:t> </a:t>
            </a:r>
            <a:r>
              <a:rPr lang="en-US" sz="2800" dirty="0" err="1"/>
              <a:t>pohybuje</a:t>
            </a:r>
            <a:r>
              <a:rPr lang="en-US" sz="2800" dirty="0"/>
              <a:t> </a:t>
            </a:r>
            <a:r>
              <a:rPr lang="en-US" sz="2800" dirty="0" err="1"/>
              <a:t>jinak</a:t>
            </a:r>
            <a:r>
              <a:rPr lang="en-US" sz="2800" dirty="0"/>
              <a:t>, </a:t>
            </a:r>
            <a:r>
              <a:rPr lang="en-US" sz="2800" dirty="0" err="1"/>
              <a:t>takže</a:t>
            </a:r>
            <a:r>
              <a:rPr lang="en-US" sz="2800" dirty="0"/>
              <a:t> </a:t>
            </a:r>
            <a:r>
              <a:rPr lang="en-US" sz="2800" dirty="0" err="1"/>
              <a:t>jednotlivé</a:t>
            </a:r>
            <a:r>
              <a:rPr lang="en-US" sz="2800" dirty="0"/>
              <a:t> </a:t>
            </a:r>
            <a:r>
              <a:rPr lang="en-US" sz="2800" dirty="0" err="1"/>
              <a:t>trajektorie</a:t>
            </a:r>
            <a:r>
              <a:rPr lang="en-US" sz="2800" dirty="0"/>
              <a:t> </a:t>
            </a:r>
            <a:r>
              <a:rPr lang="en-US" sz="2800" dirty="0" err="1"/>
              <a:t>budou</a:t>
            </a:r>
            <a:r>
              <a:rPr lang="en-US" sz="2800" dirty="0"/>
              <a:t> </a:t>
            </a:r>
            <a:r>
              <a:rPr lang="en-US" sz="2800" dirty="0" err="1"/>
              <a:t>různé</a:t>
            </a:r>
            <a:r>
              <a:rPr lang="en-US" sz="2800" dirty="0"/>
              <a:t>. </a:t>
            </a:r>
            <a:r>
              <a:rPr lang="en-US" sz="2800" dirty="0" err="1"/>
              <a:t>Pokud</a:t>
            </a:r>
            <a:r>
              <a:rPr lang="en-US" sz="2800" dirty="0"/>
              <a:t> </a:t>
            </a:r>
            <a:r>
              <a:rPr lang="en-US" sz="2800" dirty="0" err="1"/>
              <a:t>bychom</a:t>
            </a:r>
            <a:r>
              <a:rPr lang="en-US" sz="2800" dirty="0"/>
              <a:t> </a:t>
            </a:r>
            <a:r>
              <a:rPr lang="en-US" sz="2800" dirty="0" err="1"/>
              <a:t>sledovali</a:t>
            </a:r>
            <a:r>
              <a:rPr lang="en-US" sz="2800" dirty="0"/>
              <a:t> </a:t>
            </a:r>
            <a:r>
              <a:rPr lang="en-US" sz="2800" dirty="0" err="1"/>
              <a:t>jen</a:t>
            </a:r>
            <a:r>
              <a:rPr lang="en-US" sz="2800" dirty="0"/>
              <a:t> </a:t>
            </a:r>
            <a:r>
              <a:rPr lang="en-US" sz="2800" dirty="0" err="1"/>
              <a:t>jednu</a:t>
            </a:r>
            <a:r>
              <a:rPr lang="en-US" sz="2800" dirty="0"/>
              <a:t> </a:t>
            </a:r>
            <a:r>
              <a:rPr lang="en-US" sz="2800" dirty="0" err="1"/>
              <a:t>částici</a:t>
            </a:r>
            <a:r>
              <a:rPr lang="en-US" sz="2800" dirty="0"/>
              <a:t>, </a:t>
            </a:r>
            <a:r>
              <a:rPr lang="en-US" sz="2800" dirty="0" err="1"/>
              <a:t>její</a:t>
            </a:r>
            <a:r>
              <a:rPr lang="en-US" sz="2800" dirty="0"/>
              <a:t> </a:t>
            </a:r>
            <a:r>
              <a:rPr lang="en-US" sz="2800" dirty="0" err="1"/>
              <a:t>poloha</a:t>
            </a:r>
            <a:r>
              <a:rPr lang="en-US" sz="2800" dirty="0"/>
              <a:t> </a:t>
            </a:r>
            <a:r>
              <a:rPr lang="en-US" sz="2800" i="1" dirty="0"/>
              <a:t>x</a:t>
            </a:r>
            <a:r>
              <a:rPr lang="en-US" sz="2800" dirty="0"/>
              <a:t> se </a:t>
            </a:r>
            <a:r>
              <a:rPr lang="en-US" sz="2800" dirty="0" err="1"/>
              <a:t>bude</a:t>
            </a:r>
            <a:r>
              <a:rPr lang="en-US" sz="2800" dirty="0"/>
              <a:t> </a:t>
            </a:r>
            <a:r>
              <a:rPr lang="en-US" sz="2800" dirty="0" err="1"/>
              <a:t>chaoticky</a:t>
            </a:r>
            <a:r>
              <a:rPr lang="en-US" sz="2800" dirty="0"/>
              <a:t> </a:t>
            </a:r>
            <a:r>
              <a:rPr lang="en-US" sz="2800" dirty="0" err="1"/>
              <a:t>měnit</a:t>
            </a:r>
            <a:r>
              <a:rPr lang="en-US" sz="2800" dirty="0"/>
              <a:t> a </a:t>
            </a:r>
            <a:r>
              <a:rPr lang="en-US" sz="2800" dirty="0" err="1"/>
              <a:t>nebude</a:t>
            </a:r>
            <a:r>
              <a:rPr lang="en-US" sz="2800" dirty="0"/>
              <a:t> </a:t>
            </a:r>
            <a:r>
              <a:rPr lang="en-US" sz="2800" dirty="0" err="1"/>
              <a:t>mít</a:t>
            </a:r>
            <a:r>
              <a:rPr lang="en-US" sz="2800" dirty="0"/>
              <a:t> </a:t>
            </a:r>
            <a:r>
              <a:rPr lang="en-US" sz="2800" dirty="0" err="1"/>
              <a:t>žádnou</a:t>
            </a:r>
            <a:r>
              <a:rPr lang="en-US" sz="2800" dirty="0"/>
              <a:t> </a:t>
            </a:r>
            <a:r>
              <a:rPr lang="en-US" sz="2800" dirty="0" err="1"/>
              <a:t>jasnou</a:t>
            </a:r>
            <a:r>
              <a:rPr lang="en-US" sz="2800" dirty="0"/>
              <a:t> </a:t>
            </a:r>
            <a:r>
              <a:rPr lang="en-US" sz="2800" dirty="0" err="1"/>
              <a:t>zákonitost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cs-CZ" sz="2800" dirty="0"/>
              <a:t>P</a:t>
            </a:r>
            <a:r>
              <a:rPr lang="en-US" sz="2800" dirty="0" err="1"/>
              <a:t>okud</a:t>
            </a:r>
            <a:r>
              <a:rPr lang="en-US" sz="2800" dirty="0"/>
              <a:t> </a:t>
            </a:r>
            <a:r>
              <a:rPr lang="en-US" sz="2800" dirty="0" err="1"/>
              <a:t>vezmeme</a:t>
            </a:r>
            <a:r>
              <a:rPr lang="en-US" sz="2800" dirty="0"/>
              <a:t> </a:t>
            </a:r>
            <a:r>
              <a:rPr lang="en-US" sz="2800" dirty="0" err="1"/>
              <a:t>velký</a:t>
            </a:r>
            <a:r>
              <a:rPr lang="en-US" sz="2800" dirty="0"/>
              <a:t> </a:t>
            </a:r>
            <a:r>
              <a:rPr lang="en-US" sz="2800" dirty="0" err="1"/>
              <a:t>počet</a:t>
            </a:r>
            <a:r>
              <a:rPr lang="en-US" sz="2800" dirty="0"/>
              <a:t> </a:t>
            </a:r>
            <a:r>
              <a:rPr lang="en-US" sz="2800" dirty="0" err="1"/>
              <a:t>částic</a:t>
            </a:r>
            <a:r>
              <a:rPr lang="en-US" sz="2800" dirty="0"/>
              <a:t> a </a:t>
            </a:r>
            <a:r>
              <a:rPr lang="en-US" sz="2800" dirty="0" err="1"/>
              <a:t>zprůměrujeme</a:t>
            </a:r>
            <a:r>
              <a:rPr lang="en-US" sz="2800" dirty="0"/>
              <a:t> </a:t>
            </a:r>
            <a:r>
              <a:rPr lang="en-US" sz="2800" dirty="0" err="1"/>
              <a:t>jejich</a:t>
            </a:r>
            <a:r>
              <a:rPr lang="en-US" sz="2800" dirty="0"/>
              <a:t> </a:t>
            </a:r>
            <a:r>
              <a:rPr lang="en-US" sz="2800" dirty="0" err="1"/>
              <a:t>hodnoty</a:t>
            </a:r>
            <a:r>
              <a:rPr lang="en-US" sz="2800" dirty="0"/>
              <a:t> </a:t>
            </a:r>
            <a:r>
              <a:rPr lang="en-US" sz="2800" i="1" dirty="0"/>
              <a:t>x</a:t>
            </a:r>
            <a:r>
              <a:rPr lang="en-US" sz="2800" dirty="0"/>
              <a:t>², </a:t>
            </a:r>
            <a:r>
              <a:rPr lang="en-US" sz="2800" dirty="0" err="1"/>
              <a:t>dostaneme</a:t>
            </a:r>
            <a:r>
              <a:rPr lang="en-US" sz="2800" dirty="0"/>
              <a:t> </a:t>
            </a:r>
            <a:r>
              <a:rPr lang="en-US" sz="2800" dirty="0" err="1"/>
              <a:t>něco</a:t>
            </a:r>
            <a:r>
              <a:rPr lang="en-US" sz="2800" dirty="0"/>
              <a:t>, co </a:t>
            </a:r>
            <a:r>
              <a:rPr lang="en-US" sz="2800" dirty="0" err="1"/>
              <a:t>má</a:t>
            </a:r>
            <a:r>
              <a:rPr lang="en-US" sz="2800" dirty="0"/>
              <a:t> </a:t>
            </a:r>
            <a:r>
              <a:rPr lang="en-US" sz="2800" dirty="0" err="1"/>
              <a:t>stabilní</a:t>
            </a:r>
            <a:r>
              <a:rPr lang="en-US" sz="2800" dirty="0"/>
              <a:t> </a:t>
            </a:r>
            <a:r>
              <a:rPr lang="en-US" sz="2800" dirty="0" err="1"/>
              <a:t>statistickou</a:t>
            </a:r>
            <a:r>
              <a:rPr lang="en-US" sz="2800" dirty="0"/>
              <a:t> </a:t>
            </a:r>
            <a:r>
              <a:rPr lang="en-US" sz="2800" dirty="0" err="1"/>
              <a:t>vlastnost</a:t>
            </a:r>
            <a:r>
              <a:rPr lang="en-US" sz="2800" dirty="0"/>
              <a:t>. Proto </a:t>
            </a:r>
            <a:r>
              <a:rPr lang="en-US" sz="2800" dirty="0" err="1"/>
              <a:t>používáme</a:t>
            </a:r>
            <a:r>
              <a:rPr lang="en-US" sz="2800" dirty="0"/>
              <a:t> </a:t>
            </a:r>
            <a:r>
              <a:rPr lang="en-US" sz="2800" dirty="0" err="1"/>
              <a:t>střední</a:t>
            </a:r>
            <a:r>
              <a:rPr lang="en-US" sz="2800" dirty="0"/>
              <a:t> </a:t>
            </a:r>
            <a:r>
              <a:rPr lang="en-US" sz="2800" dirty="0" err="1"/>
              <a:t>hodnotu</a:t>
            </a:r>
            <a:r>
              <a:rPr lang="cs-CZ" sz="2800" dirty="0"/>
              <a:t>.</a:t>
            </a:r>
            <a:endParaRPr lang="en-US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7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cs-CZ" sz="2600" b="1" dirty="0"/>
              <a:t>Náhodná procházka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indent="0" algn="ctr">
              <a:buNone/>
            </a:pPr>
            <a:r>
              <a:rPr lang="en-US" sz="5000" dirty="0"/>
              <a:t>⟨x²⟩=2</a:t>
            </a:r>
            <a:r>
              <a:rPr lang="en-US" sz="5000" i="1" dirty="0"/>
              <a:t>Dt</a:t>
            </a:r>
            <a:endParaRPr lang="cs-CZ" sz="5000" i="1" dirty="0"/>
          </a:p>
          <a:p>
            <a:pPr marL="0" lv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cs-CZ" sz="2800" dirty="0"/>
              <a:t>Co ovlivňuje hodnotu </a:t>
            </a:r>
            <a:r>
              <a:rPr lang="cs-CZ" sz="2800" i="1" dirty="0"/>
              <a:t>D</a:t>
            </a:r>
            <a:r>
              <a:rPr lang="cs-CZ" sz="2800" dirty="0"/>
              <a:t>?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en-US" sz="2800" dirty="0" err="1">
                <a:solidFill>
                  <a:srgbClr val="DFD4D0"/>
                </a:solidFill>
              </a:rPr>
              <a:t>Tepelný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pohyb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částice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dává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kinetickou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energii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cs-CZ" sz="2800" dirty="0">
                <a:solidFill>
                  <a:srgbClr val="DFD4D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DFD4D0"/>
                </a:solidFill>
              </a:rPr>
              <a:t>Viskózní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odporová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síla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brzdí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pohyb</a:t>
            </a:r>
            <a:r>
              <a:rPr lang="en-US" sz="2800" dirty="0">
                <a:solidFill>
                  <a:srgbClr val="DFD4D0"/>
                </a:solidFill>
              </a:rPr>
              <a:t>.</a:t>
            </a:r>
            <a:endParaRPr lang="cs-CZ" sz="2800" dirty="0">
              <a:solidFill>
                <a:srgbClr val="DFD4D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DFD4D0"/>
                </a:solidFill>
              </a:rPr>
              <a:t>V </a:t>
            </a:r>
            <a:r>
              <a:rPr lang="en-US" sz="2800" dirty="0" err="1">
                <a:solidFill>
                  <a:srgbClr val="DFD4D0"/>
                </a:solidFill>
              </a:rPr>
              <a:t>rovnováze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dirty="0" err="1">
                <a:solidFill>
                  <a:srgbClr val="DFD4D0"/>
                </a:solidFill>
              </a:rPr>
              <a:t>získáváme</a:t>
            </a:r>
            <a:r>
              <a:rPr lang="en-US" sz="2800" dirty="0">
                <a:solidFill>
                  <a:srgbClr val="DFD4D0"/>
                </a:solidFill>
              </a:rPr>
              <a:t> </a:t>
            </a:r>
            <a:r>
              <a:rPr lang="en-US" sz="2800" b="1" dirty="0">
                <a:solidFill>
                  <a:srgbClr val="DFD4D0"/>
                </a:solidFill>
              </a:rPr>
              <a:t>Stokes-</a:t>
            </a:r>
            <a:r>
              <a:rPr lang="en-US" sz="2800" b="1" dirty="0" err="1">
                <a:solidFill>
                  <a:srgbClr val="DFD4D0"/>
                </a:solidFill>
              </a:rPr>
              <a:t>Einsteinovu</a:t>
            </a:r>
            <a:r>
              <a:rPr lang="en-US" sz="2800" b="1" dirty="0">
                <a:solidFill>
                  <a:srgbClr val="DFD4D0"/>
                </a:solidFill>
              </a:rPr>
              <a:t> </a:t>
            </a:r>
            <a:r>
              <a:rPr lang="en-US" sz="2800" b="1" dirty="0" err="1">
                <a:solidFill>
                  <a:srgbClr val="DFD4D0"/>
                </a:solidFill>
              </a:rPr>
              <a:t>rovnici</a:t>
            </a:r>
            <a:r>
              <a:rPr lang="en-US" sz="2800" dirty="0">
                <a:solidFill>
                  <a:srgbClr val="DFD4D0"/>
                </a:solidFill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70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cs-CZ" sz="2600" b="1" dirty="0"/>
              <a:t>Náhodná procházka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indent="0" algn="ctr">
              <a:buNone/>
            </a:pPr>
            <a:r>
              <a:rPr lang="en-US" sz="5000" dirty="0"/>
              <a:t>⟨x²⟩=2</a:t>
            </a:r>
            <a:r>
              <a:rPr lang="en-US" sz="5000" i="1" dirty="0"/>
              <a:t>Dt</a:t>
            </a:r>
            <a:endParaRPr lang="cs-CZ" sz="5000" i="1" dirty="0"/>
          </a:p>
          <a:p>
            <a:pPr marL="0" lv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cs-CZ" sz="2800" dirty="0"/>
              <a:t>Co ovlivňuje hodnotu </a:t>
            </a:r>
            <a:r>
              <a:rPr lang="cs-CZ" sz="2800" i="1" dirty="0"/>
              <a:t>D</a:t>
            </a:r>
            <a:r>
              <a:rPr lang="cs-CZ" sz="2800" dirty="0"/>
              <a:t>?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en-US" sz="2800" dirty="0" err="1"/>
              <a:t>Tepelný</a:t>
            </a:r>
            <a:r>
              <a:rPr lang="en-US" sz="2800" dirty="0"/>
              <a:t> </a:t>
            </a:r>
            <a:r>
              <a:rPr lang="en-US" sz="2800" dirty="0" err="1"/>
              <a:t>pohyb</a:t>
            </a:r>
            <a:r>
              <a:rPr lang="en-US" sz="2800" dirty="0"/>
              <a:t> </a:t>
            </a:r>
            <a:r>
              <a:rPr lang="en-US" sz="2800" dirty="0" err="1"/>
              <a:t>částice</a:t>
            </a:r>
            <a:r>
              <a:rPr lang="en-US" sz="2800" dirty="0"/>
              <a:t> </a:t>
            </a:r>
            <a:r>
              <a:rPr lang="en-US" sz="2800" dirty="0" err="1"/>
              <a:t>dává</a:t>
            </a:r>
            <a:r>
              <a:rPr lang="en-US" sz="2800" dirty="0"/>
              <a:t> </a:t>
            </a:r>
            <a:r>
              <a:rPr lang="en-US" sz="2800" dirty="0" err="1"/>
              <a:t>kinetickou</a:t>
            </a:r>
            <a:r>
              <a:rPr lang="en-US" sz="2800" dirty="0"/>
              <a:t> </a:t>
            </a:r>
            <a:r>
              <a:rPr lang="en-US" sz="2800" dirty="0" err="1"/>
              <a:t>energii</a:t>
            </a:r>
            <a:r>
              <a:rPr lang="cs-CZ" sz="2800" dirty="0"/>
              <a:t>.</a:t>
            </a:r>
          </a:p>
          <a:p>
            <a:pPr marL="0" indent="0">
              <a:buNone/>
            </a:pPr>
            <a:r>
              <a:rPr lang="en-US" sz="2800" dirty="0" err="1"/>
              <a:t>Viskózní</a:t>
            </a:r>
            <a:r>
              <a:rPr lang="en-US" sz="2800" dirty="0"/>
              <a:t> </a:t>
            </a:r>
            <a:r>
              <a:rPr lang="en-US" sz="2800" dirty="0" err="1"/>
              <a:t>odporová</a:t>
            </a:r>
            <a:r>
              <a:rPr lang="en-US" sz="2800" dirty="0"/>
              <a:t> </a:t>
            </a:r>
            <a:r>
              <a:rPr lang="en-US" sz="2800" dirty="0" err="1"/>
              <a:t>síla</a:t>
            </a:r>
            <a:r>
              <a:rPr lang="en-US" sz="2800" dirty="0"/>
              <a:t> </a:t>
            </a:r>
            <a:r>
              <a:rPr lang="en-US" sz="2800" dirty="0" err="1"/>
              <a:t>brzdí</a:t>
            </a:r>
            <a:r>
              <a:rPr lang="en-US" sz="2800" dirty="0"/>
              <a:t> </a:t>
            </a:r>
            <a:r>
              <a:rPr lang="en-US" sz="2800" dirty="0" err="1"/>
              <a:t>pohyb</a:t>
            </a:r>
            <a:r>
              <a:rPr lang="en-US" sz="2800" dirty="0"/>
              <a:t>.</a:t>
            </a:r>
            <a:endParaRPr lang="cs-CZ" sz="2800" dirty="0"/>
          </a:p>
          <a:p>
            <a:pPr marL="0" indent="0">
              <a:buNone/>
            </a:pPr>
            <a:r>
              <a:rPr lang="en-US" sz="2800" dirty="0"/>
              <a:t>V </a:t>
            </a:r>
            <a:r>
              <a:rPr lang="en-US" sz="2800" dirty="0" err="1"/>
              <a:t>rovnováze</a:t>
            </a:r>
            <a:r>
              <a:rPr lang="en-US" sz="2800" dirty="0"/>
              <a:t> </a:t>
            </a:r>
            <a:r>
              <a:rPr lang="en-US" sz="2800" dirty="0" err="1"/>
              <a:t>získáváme</a:t>
            </a:r>
            <a:r>
              <a:rPr lang="en-US" sz="2800" dirty="0"/>
              <a:t> </a:t>
            </a:r>
            <a:r>
              <a:rPr lang="en-US" sz="2800" b="1" dirty="0"/>
              <a:t>Stokes-</a:t>
            </a:r>
            <a:r>
              <a:rPr lang="en-US" sz="2800" b="1" dirty="0" err="1"/>
              <a:t>Einsteinovu</a:t>
            </a:r>
            <a:r>
              <a:rPr lang="en-US" sz="2800" b="1" dirty="0"/>
              <a:t> </a:t>
            </a:r>
            <a:r>
              <a:rPr lang="en-US" sz="2800" b="1" dirty="0" err="1"/>
              <a:t>rovnici</a:t>
            </a:r>
            <a:r>
              <a:rPr lang="en-US" sz="2800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52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Náhodná procházka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indent="0" algn="ctr">
              <a:buNone/>
            </a:pPr>
            <a:r>
              <a:rPr lang="en-US" sz="5000" dirty="0"/>
              <a:t>⟨x²⟩=2</a:t>
            </a:r>
            <a:r>
              <a:rPr lang="en-US" sz="5000" i="1" dirty="0"/>
              <a:t>Dt</a:t>
            </a:r>
            <a:endParaRPr lang="cs-CZ" sz="5000" i="1" dirty="0"/>
          </a:p>
          <a:p>
            <a:pPr marL="0" lvl="0" indent="0">
              <a:buNone/>
            </a:pPr>
            <a:endParaRPr lang="cs-CZ" sz="2600" b="1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3A0DFE4-F309-4FAB-8FD2-74B9EC972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68" y="3162566"/>
            <a:ext cx="5294718" cy="27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69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Využití v chemii: </a:t>
            </a:r>
            <a:r>
              <a:rPr lang="en-US" sz="2800" b="1" dirty="0" err="1"/>
              <a:t>Gelová</a:t>
            </a:r>
            <a:r>
              <a:rPr lang="en-US" sz="2800" b="1" dirty="0"/>
              <a:t> </a:t>
            </a:r>
            <a:r>
              <a:rPr lang="en-US" sz="2800" b="1" dirty="0" err="1"/>
              <a:t>permeační</a:t>
            </a:r>
            <a:r>
              <a:rPr lang="en-US" sz="2800" b="1" dirty="0"/>
              <a:t> </a:t>
            </a:r>
            <a:r>
              <a:rPr lang="en-US" sz="2800" b="1" dirty="0" err="1"/>
              <a:t>chromatografie</a:t>
            </a:r>
            <a:r>
              <a:rPr lang="en-US" sz="2800" b="1" dirty="0"/>
              <a:t> (GPC)</a:t>
            </a:r>
            <a:endParaRPr lang="cs-CZ" sz="2600" b="1" dirty="0"/>
          </a:p>
          <a:p>
            <a:pPr marL="0" lvl="0" indent="0">
              <a:buNone/>
            </a:pPr>
            <a:endParaRPr lang="cs-CZ" sz="2600" b="1" dirty="0"/>
          </a:p>
          <a:p>
            <a:pPr marL="0" lvl="0" indent="0">
              <a:buNone/>
            </a:pPr>
            <a:r>
              <a:rPr lang="cs-CZ" sz="2800" dirty="0"/>
              <a:t>S</a:t>
            </a:r>
            <a:r>
              <a:rPr lang="en-US" sz="2800" dirty="0" err="1"/>
              <a:t>eparační</a:t>
            </a:r>
            <a:r>
              <a:rPr lang="en-US" sz="2800" dirty="0"/>
              <a:t> </a:t>
            </a:r>
            <a:r>
              <a:rPr lang="en-US" sz="2800" dirty="0" err="1"/>
              <a:t>metoda</a:t>
            </a:r>
            <a:r>
              <a:rPr lang="en-US" sz="2800" dirty="0"/>
              <a:t> </a:t>
            </a:r>
            <a:r>
              <a:rPr lang="en-US" sz="2800" dirty="0" err="1"/>
              <a:t>využívaná</a:t>
            </a:r>
            <a:r>
              <a:rPr lang="en-US" sz="2800" dirty="0"/>
              <a:t> </a:t>
            </a:r>
            <a:r>
              <a:rPr lang="cs-CZ" sz="2800" dirty="0"/>
              <a:t>např.</a:t>
            </a:r>
            <a:r>
              <a:rPr lang="en-US" sz="2800" dirty="0"/>
              <a:t> pro </a:t>
            </a:r>
            <a:r>
              <a:rPr lang="en-US" sz="2800" i="1" dirty="0" err="1"/>
              <a:t>rozdělení</a:t>
            </a:r>
            <a:r>
              <a:rPr lang="en-US" sz="2800" i="1" dirty="0"/>
              <a:t> </a:t>
            </a:r>
            <a:r>
              <a:rPr lang="en-US" sz="2800" i="1" dirty="0" err="1"/>
              <a:t>polymerů</a:t>
            </a:r>
            <a:r>
              <a:rPr lang="en-US" sz="2800" i="1" dirty="0"/>
              <a:t> </a:t>
            </a:r>
            <a:r>
              <a:rPr lang="en-US" sz="2800" i="1" dirty="0" err="1"/>
              <a:t>podle</a:t>
            </a:r>
            <a:r>
              <a:rPr lang="en-US" sz="2800" i="1" dirty="0"/>
              <a:t> </a:t>
            </a:r>
            <a:r>
              <a:rPr lang="en-US" sz="2800" i="1" dirty="0" err="1"/>
              <a:t>velikosti</a:t>
            </a:r>
            <a:r>
              <a:rPr lang="en-US" sz="2800" dirty="0"/>
              <a:t>. </a:t>
            </a:r>
            <a:r>
              <a:rPr lang="en-US" sz="2800" dirty="0" err="1"/>
              <a:t>Funguje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principu</a:t>
            </a:r>
            <a:r>
              <a:rPr lang="en-US" sz="2800" dirty="0"/>
              <a:t> </a:t>
            </a:r>
            <a:r>
              <a:rPr lang="en-US" sz="2800" i="1" dirty="0" err="1"/>
              <a:t>molekulového</a:t>
            </a:r>
            <a:r>
              <a:rPr lang="en-US" sz="2800" i="1" dirty="0"/>
              <a:t> </a:t>
            </a:r>
            <a:r>
              <a:rPr lang="en-US" sz="2800" i="1" dirty="0" err="1"/>
              <a:t>síta</a:t>
            </a:r>
            <a:r>
              <a:rPr lang="en-US" sz="2800" dirty="0"/>
              <a:t>, </a:t>
            </a:r>
            <a:r>
              <a:rPr lang="en-US" sz="2800" dirty="0" err="1"/>
              <a:t>kdy</a:t>
            </a:r>
            <a:r>
              <a:rPr lang="en-US" sz="2800" dirty="0"/>
              <a:t> se </a:t>
            </a:r>
            <a:r>
              <a:rPr lang="en-US" sz="2800" dirty="0" err="1"/>
              <a:t>molekuly</a:t>
            </a:r>
            <a:r>
              <a:rPr lang="en-US" sz="2800" dirty="0"/>
              <a:t> </a:t>
            </a:r>
            <a:r>
              <a:rPr lang="en-US" sz="2800" dirty="0" err="1"/>
              <a:t>různých</a:t>
            </a:r>
            <a:r>
              <a:rPr lang="en-US" sz="2800" dirty="0"/>
              <a:t> </a:t>
            </a:r>
            <a:r>
              <a:rPr lang="en-US" sz="2800" dirty="0" err="1"/>
              <a:t>velikostí</a:t>
            </a:r>
            <a:r>
              <a:rPr lang="en-US" sz="2800" dirty="0"/>
              <a:t> </a:t>
            </a:r>
            <a:r>
              <a:rPr lang="en-US" sz="2800" dirty="0" err="1"/>
              <a:t>různě</a:t>
            </a:r>
            <a:r>
              <a:rPr lang="en-US" sz="2800" dirty="0"/>
              <a:t> </a:t>
            </a:r>
            <a:r>
              <a:rPr lang="en-US" sz="2800" dirty="0" err="1"/>
              <a:t>pohybují</a:t>
            </a:r>
            <a:r>
              <a:rPr lang="en-US" sz="2800" dirty="0"/>
              <a:t> </a:t>
            </a:r>
            <a:r>
              <a:rPr lang="en-US" sz="2800" dirty="0" err="1"/>
              <a:t>skrz</a:t>
            </a:r>
            <a:r>
              <a:rPr lang="en-US" sz="2800" dirty="0"/>
              <a:t> </a:t>
            </a:r>
            <a:r>
              <a:rPr lang="en-US" sz="2800" dirty="0" err="1"/>
              <a:t>porézní</a:t>
            </a:r>
            <a:r>
              <a:rPr lang="en-US" sz="2800" dirty="0"/>
              <a:t> </a:t>
            </a:r>
            <a:r>
              <a:rPr lang="en-US" sz="2800" dirty="0" err="1"/>
              <a:t>gelovou</a:t>
            </a:r>
            <a:r>
              <a:rPr lang="en-US" sz="2800" dirty="0"/>
              <a:t> </a:t>
            </a:r>
            <a:r>
              <a:rPr lang="en-US" sz="2800" dirty="0" err="1"/>
              <a:t>matrici</a:t>
            </a:r>
            <a:r>
              <a:rPr lang="en-US" sz="2800" dirty="0"/>
              <a:t>.</a:t>
            </a:r>
            <a:endParaRPr lang="cs-CZ" sz="2600" b="1" dirty="0"/>
          </a:p>
          <a:p>
            <a:pPr marL="0" lvl="0" indent="0">
              <a:buNone/>
            </a:pPr>
            <a:endParaRPr lang="cs-CZ" sz="2600" b="1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0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Sylabus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450741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Kinematika = popis pohybu</a:t>
            </a:r>
          </a:p>
          <a:p>
            <a:r>
              <a:rPr lang="cs-CZ" dirty="0"/>
              <a:t>Základní pojmy</a:t>
            </a:r>
          </a:p>
          <a:p>
            <a:r>
              <a:rPr lang="cs-CZ" dirty="0"/>
              <a:t>Pohyb molekul v roztoku – difúze</a:t>
            </a:r>
            <a:endParaRPr lang="en-US" dirty="0"/>
          </a:p>
          <a:p>
            <a:r>
              <a:rPr lang="cs-CZ" dirty="0"/>
              <a:t>Popis Brownova pohybu jako náhodného pohybu částic</a:t>
            </a:r>
            <a:endParaRPr lang="en-US" dirty="0"/>
          </a:p>
          <a:p>
            <a:r>
              <a:rPr lang="cs-CZ" dirty="0"/>
              <a:t>Difúze je důležitá v chemických reakcích, v transportu látek v biologických systémech a v separačních procesech, jako je chromatografie 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cs-CZ" sz="2600" b="1" dirty="0"/>
              <a:t>Využití v chemii: </a:t>
            </a:r>
            <a:r>
              <a:rPr lang="en-US" sz="2800" b="1" dirty="0" err="1"/>
              <a:t>Gelová</a:t>
            </a:r>
            <a:r>
              <a:rPr lang="en-US" sz="2800" b="1" dirty="0"/>
              <a:t> </a:t>
            </a:r>
            <a:r>
              <a:rPr lang="en-US" sz="2800" b="1" dirty="0" err="1"/>
              <a:t>permeační</a:t>
            </a:r>
            <a:r>
              <a:rPr lang="en-US" sz="2800" b="1" dirty="0"/>
              <a:t> </a:t>
            </a:r>
            <a:r>
              <a:rPr lang="en-US" sz="2800" b="1" dirty="0" err="1"/>
              <a:t>chromatografie</a:t>
            </a:r>
            <a:r>
              <a:rPr lang="en-US" sz="2800" b="1" dirty="0"/>
              <a:t> (GPC)</a:t>
            </a:r>
            <a:endParaRPr lang="cs-CZ" sz="2600" b="1" dirty="0"/>
          </a:p>
          <a:p>
            <a:pPr marL="0" lvl="0" indent="0">
              <a:buNone/>
            </a:pPr>
            <a:endParaRPr lang="cs-CZ" sz="2600" b="1" dirty="0"/>
          </a:p>
          <a:p>
            <a:pPr marL="0" lvl="0" indent="0">
              <a:buNone/>
            </a:pPr>
            <a:r>
              <a:rPr lang="cs-CZ" sz="2800" b="1" dirty="0"/>
              <a:t>Stacionární fáze: </a:t>
            </a:r>
            <a:r>
              <a:rPr lang="cs-CZ" sz="2800" dirty="0"/>
              <a:t>Kolona je naplněna porézním gelem s definovanou velikostí pórů.</a:t>
            </a:r>
          </a:p>
          <a:p>
            <a:pPr marL="0" lvl="0" indent="0">
              <a:buNone/>
            </a:pPr>
            <a:r>
              <a:rPr lang="cs-CZ" sz="2800" b="1" dirty="0"/>
              <a:t>Mobilní fáze: </a:t>
            </a:r>
            <a:r>
              <a:rPr lang="cs-CZ" sz="2800" dirty="0"/>
              <a:t>Vzorek rozpuštěný v rozpouštědle je nanesen na kolonu.</a:t>
            </a:r>
          </a:p>
          <a:p>
            <a:pPr marL="0" lvl="0" indent="0">
              <a:buNone/>
            </a:pPr>
            <a:r>
              <a:rPr lang="cs-CZ" sz="2800" b="1" dirty="0"/>
              <a:t>Separace: </a:t>
            </a:r>
            <a:r>
              <a:rPr lang="cs-CZ" sz="2800" dirty="0"/>
              <a:t>Molekuly ve vzorku putují kolonou. Menší molekuly pronikají do pórů gelu a tráví uvnitř více času. Větší molekuly jsou vyloučeny z pórů a putují kolonou rychleji.</a:t>
            </a:r>
          </a:p>
          <a:p>
            <a:pPr marL="0" lvl="0" indent="0">
              <a:buNone/>
            </a:pPr>
            <a:r>
              <a:rPr lang="cs-CZ" sz="2800" b="1" dirty="0"/>
              <a:t>Detekce: </a:t>
            </a:r>
            <a:r>
              <a:rPr lang="cs-CZ" sz="2800" dirty="0"/>
              <a:t>Molekuly jsou detekovány na konci kolony a zaznamenávány jako píky v chromatogramu.</a:t>
            </a:r>
            <a:endParaRPr lang="cs-CZ" sz="2600" b="1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369729" cy="438554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sz="2600" b="1" dirty="0"/>
              <a:t>Využití v chemii: </a:t>
            </a:r>
            <a:r>
              <a:rPr lang="en-US" sz="2800" b="1" dirty="0" err="1"/>
              <a:t>Gelová</a:t>
            </a:r>
            <a:r>
              <a:rPr lang="en-US" sz="2800" b="1" dirty="0"/>
              <a:t> </a:t>
            </a:r>
            <a:r>
              <a:rPr lang="en-US" sz="2800" b="1" dirty="0" err="1"/>
              <a:t>permeační</a:t>
            </a:r>
            <a:r>
              <a:rPr lang="en-US" sz="2800" b="1" dirty="0"/>
              <a:t> </a:t>
            </a:r>
            <a:r>
              <a:rPr lang="en-US" sz="2800" b="1" dirty="0" err="1"/>
              <a:t>chromatografie</a:t>
            </a:r>
            <a:r>
              <a:rPr lang="en-US" sz="2800" b="1" dirty="0"/>
              <a:t> (GPC)</a:t>
            </a:r>
            <a:endParaRPr lang="cs-CZ" sz="2600" b="1" dirty="0"/>
          </a:p>
          <a:p>
            <a:pPr marL="0" lvl="0" indent="0">
              <a:buNone/>
            </a:pPr>
            <a:endParaRPr lang="cs-CZ" sz="2600" b="1" dirty="0"/>
          </a:p>
          <a:p>
            <a:pPr marL="0" lvl="0" indent="0">
              <a:buNone/>
            </a:pPr>
            <a:r>
              <a:rPr lang="cs-CZ" sz="2800" dirty="0"/>
              <a:t>Difúzní </a:t>
            </a:r>
            <a:r>
              <a:rPr lang="en-US" sz="2800" dirty="0" err="1"/>
              <a:t>koeficient</a:t>
            </a:r>
            <a:r>
              <a:rPr lang="en-US" sz="2800" dirty="0"/>
              <a:t> D </a:t>
            </a:r>
            <a:r>
              <a:rPr lang="cs-CZ" sz="2800" dirty="0"/>
              <a:t>v </a:t>
            </a:r>
            <a:r>
              <a:rPr lang="en-US" sz="2800" dirty="0" err="1"/>
              <a:t>gelové</a:t>
            </a:r>
            <a:r>
              <a:rPr lang="en-US" sz="2800" dirty="0"/>
              <a:t> </a:t>
            </a:r>
            <a:r>
              <a:rPr lang="en-US" sz="2800" dirty="0" err="1"/>
              <a:t>matrici</a:t>
            </a:r>
            <a:r>
              <a:rPr lang="en-US" sz="2800" dirty="0"/>
              <a:t> </a:t>
            </a:r>
            <a:r>
              <a:rPr lang="en-US" sz="2800" dirty="0" err="1"/>
              <a:t>závisí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velikosti</a:t>
            </a:r>
            <a:r>
              <a:rPr lang="cs-CZ" sz="2800" dirty="0"/>
              <a:t>!</a:t>
            </a:r>
            <a:r>
              <a:rPr lang="en-US" sz="2800" dirty="0"/>
              <a:t> </a:t>
            </a:r>
            <a:endParaRPr lang="cs-CZ" sz="2800" dirty="0"/>
          </a:p>
          <a:p>
            <a:pPr marL="0" lvl="0" indent="0">
              <a:buNone/>
            </a:pPr>
            <a:endParaRPr lang="cs-CZ" sz="1000" dirty="0"/>
          </a:p>
          <a:p>
            <a:r>
              <a:rPr lang="en-US" sz="2800" dirty="0" err="1"/>
              <a:t>Menší</a:t>
            </a:r>
            <a:r>
              <a:rPr lang="en-US" sz="2800" dirty="0"/>
              <a:t> </a:t>
            </a:r>
            <a:r>
              <a:rPr lang="en-US" sz="2800" dirty="0" err="1"/>
              <a:t>molekuly</a:t>
            </a:r>
            <a:r>
              <a:rPr lang="en-US" sz="2800" dirty="0"/>
              <a:t> </a:t>
            </a:r>
            <a:r>
              <a:rPr lang="en-US" sz="2800" dirty="0" err="1"/>
              <a:t>mají</a:t>
            </a:r>
            <a:r>
              <a:rPr lang="en-US" sz="2800" dirty="0"/>
              <a:t> </a:t>
            </a:r>
            <a:r>
              <a:rPr lang="en-US" sz="2800" dirty="0" err="1"/>
              <a:t>vyšší</a:t>
            </a:r>
            <a:r>
              <a:rPr lang="en-US" sz="2800" dirty="0"/>
              <a:t> </a:t>
            </a:r>
            <a:r>
              <a:rPr lang="en-US" sz="2800" i="1" dirty="0"/>
              <a:t>D</a:t>
            </a:r>
            <a:r>
              <a:rPr lang="en-US" sz="2800" dirty="0"/>
              <a:t> → </a:t>
            </a:r>
            <a:r>
              <a:rPr lang="en-US" sz="2800" dirty="0" err="1"/>
              <a:t>více</a:t>
            </a:r>
            <a:r>
              <a:rPr lang="en-US" sz="2800" dirty="0"/>
              <a:t> se </a:t>
            </a:r>
            <a:r>
              <a:rPr lang="en-US" sz="2800" dirty="0" err="1"/>
              <a:t>rozptylují</a:t>
            </a:r>
            <a:r>
              <a:rPr lang="en-US" sz="2800" dirty="0"/>
              <a:t>, </a:t>
            </a:r>
            <a:r>
              <a:rPr lang="en-US" sz="2800" dirty="0" err="1"/>
              <a:t>pronikají</a:t>
            </a:r>
            <a:r>
              <a:rPr lang="en-US" sz="2800" dirty="0"/>
              <a:t> do </a:t>
            </a:r>
            <a:r>
              <a:rPr lang="en-US" sz="2800" dirty="0" err="1"/>
              <a:t>pórů</a:t>
            </a:r>
            <a:r>
              <a:rPr lang="en-US" sz="2800" dirty="0"/>
              <a:t> a </a:t>
            </a:r>
            <a:r>
              <a:rPr lang="cs-CZ" sz="2800" dirty="0"/>
              <a:t>procházejí</a:t>
            </a:r>
            <a:r>
              <a:rPr lang="en-US" sz="2800" dirty="0"/>
              <a:t> </a:t>
            </a:r>
            <a:r>
              <a:rPr lang="en-US" sz="2800" dirty="0" err="1"/>
              <a:t>pomaleji</a:t>
            </a:r>
            <a:r>
              <a:rPr lang="en-US" sz="2800" dirty="0"/>
              <a:t>.</a:t>
            </a:r>
            <a:endParaRPr lang="cs-CZ" sz="2800" dirty="0"/>
          </a:p>
          <a:p>
            <a:r>
              <a:rPr lang="en-US" sz="2800" dirty="0" err="1"/>
              <a:t>Větší</a:t>
            </a:r>
            <a:r>
              <a:rPr lang="en-US" sz="2800" dirty="0"/>
              <a:t> </a:t>
            </a:r>
            <a:r>
              <a:rPr lang="en-US" sz="2800" dirty="0" err="1"/>
              <a:t>molekuly</a:t>
            </a:r>
            <a:r>
              <a:rPr lang="en-US" sz="2800" dirty="0"/>
              <a:t> </a:t>
            </a:r>
            <a:r>
              <a:rPr lang="en-US" sz="2800" dirty="0" err="1"/>
              <a:t>mají</a:t>
            </a:r>
            <a:r>
              <a:rPr lang="en-US" sz="2800" dirty="0"/>
              <a:t> </a:t>
            </a:r>
            <a:r>
              <a:rPr lang="en-US" sz="2800" dirty="0" err="1"/>
              <a:t>nižší</a:t>
            </a:r>
            <a:r>
              <a:rPr lang="en-US" sz="2800" dirty="0"/>
              <a:t> </a:t>
            </a:r>
            <a:r>
              <a:rPr lang="en-US" sz="2800" i="1" dirty="0"/>
              <a:t>D</a:t>
            </a:r>
            <a:r>
              <a:rPr lang="en-US" sz="2800" dirty="0"/>
              <a:t> → </a:t>
            </a:r>
            <a:r>
              <a:rPr lang="en-US" sz="2800" dirty="0" err="1"/>
              <a:t>nemohou</a:t>
            </a:r>
            <a:r>
              <a:rPr lang="en-US" sz="2800" dirty="0"/>
              <a:t> do </a:t>
            </a:r>
            <a:r>
              <a:rPr lang="en-US" sz="2800" dirty="0" err="1"/>
              <a:t>pórů</a:t>
            </a:r>
            <a:r>
              <a:rPr lang="en-US" sz="2800" dirty="0"/>
              <a:t> a </a:t>
            </a:r>
            <a:r>
              <a:rPr lang="cs-CZ" sz="2800" dirty="0"/>
              <a:t>procházejí </a:t>
            </a:r>
            <a:r>
              <a:rPr lang="en-US" sz="2800" dirty="0" err="1"/>
              <a:t>rychleji</a:t>
            </a:r>
            <a:r>
              <a:rPr lang="en-US" sz="2800" dirty="0"/>
              <a:t>.</a:t>
            </a:r>
          </a:p>
          <a:p>
            <a:r>
              <a:rPr lang="en-US" sz="2800" dirty="0"/>
              <a:t>GPC </a:t>
            </a:r>
            <a:r>
              <a:rPr lang="en-US" sz="2800" dirty="0" err="1"/>
              <a:t>tak</a:t>
            </a:r>
            <a:r>
              <a:rPr lang="en-US" sz="2800" dirty="0"/>
              <a:t> </a:t>
            </a:r>
            <a:r>
              <a:rPr lang="en-US" sz="2800" dirty="0" err="1"/>
              <a:t>odděluje</a:t>
            </a:r>
            <a:r>
              <a:rPr lang="en-US" sz="2800" dirty="0"/>
              <a:t> </a:t>
            </a:r>
            <a:r>
              <a:rPr lang="en-US" sz="2800" dirty="0" err="1"/>
              <a:t>molekuly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základě</a:t>
            </a:r>
            <a:r>
              <a:rPr lang="en-US" sz="2800" dirty="0"/>
              <a:t> </a:t>
            </a:r>
            <a:r>
              <a:rPr lang="en-US" sz="2800" dirty="0" err="1"/>
              <a:t>jejich</a:t>
            </a:r>
            <a:r>
              <a:rPr lang="en-US" sz="2800" dirty="0"/>
              <a:t> </a:t>
            </a:r>
            <a:r>
              <a:rPr lang="en-US" sz="2800" i="1" dirty="0" err="1"/>
              <a:t>hydrodynamického</a:t>
            </a:r>
            <a:r>
              <a:rPr lang="en-US" sz="2800" i="1" dirty="0"/>
              <a:t> </a:t>
            </a:r>
            <a:r>
              <a:rPr lang="en-US" sz="2800" i="1" dirty="0" err="1"/>
              <a:t>poloměru</a:t>
            </a:r>
            <a:r>
              <a:rPr lang="en-US" sz="2800" i="1" dirty="0"/>
              <a:t> r</a:t>
            </a:r>
            <a:r>
              <a:rPr lang="en-US" sz="2800" dirty="0"/>
              <a:t>, </a:t>
            </a:r>
            <a:r>
              <a:rPr lang="en-US" sz="2800" dirty="0" err="1"/>
              <a:t>což</a:t>
            </a:r>
            <a:r>
              <a:rPr lang="en-US" sz="2800" dirty="0"/>
              <a:t> </a:t>
            </a:r>
            <a:r>
              <a:rPr lang="en-US" sz="2800" dirty="0" err="1"/>
              <a:t>odpovídá</a:t>
            </a:r>
            <a:r>
              <a:rPr lang="en-US" sz="2800" dirty="0"/>
              <a:t> </a:t>
            </a:r>
            <a:r>
              <a:rPr lang="en-US" sz="2800" dirty="0" err="1"/>
              <a:t>poloměru</a:t>
            </a:r>
            <a:r>
              <a:rPr lang="en-US" sz="2800" dirty="0"/>
              <a:t> </a:t>
            </a:r>
            <a:r>
              <a:rPr lang="en-US" sz="2800" dirty="0" err="1"/>
              <a:t>částice</a:t>
            </a:r>
            <a:r>
              <a:rPr lang="en-US" sz="2800" dirty="0"/>
              <a:t> v </a:t>
            </a:r>
            <a:r>
              <a:rPr lang="en-US" sz="2800" dirty="0" err="1"/>
              <a:t>roztoku</a:t>
            </a:r>
            <a:r>
              <a:rPr lang="cs-CZ" sz="2800" dirty="0"/>
              <a:t> (ne nutně molekulární hmotnosti!)</a:t>
            </a:r>
            <a:endParaRPr lang="en-US" sz="2800" dirty="0"/>
          </a:p>
          <a:p>
            <a:pPr marL="0" lvl="0" indent="0">
              <a:buNone/>
            </a:pPr>
            <a:endParaRPr lang="en-US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59D9F11-2F1D-407B-A1A4-171C34343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123" y="3012790"/>
            <a:ext cx="1825691" cy="94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0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369729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Využití v chemii: </a:t>
            </a:r>
            <a:r>
              <a:rPr lang="en-US" sz="2800" b="1" dirty="0" err="1"/>
              <a:t>Gelová</a:t>
            </a:r>
            <a:r>
              <a:rPr lang="en-US" sz="2800" b="1" dirty="0"/>
              <a:t> </a:t>
            </a:r>
            <a:r>
              <a:rPr lang="en-US" sz="2800" b="1" dirty="0" err="1"/>
              <a:t>permeační</a:t>
            </a:r>
            <a:r>
              <a:rPr lang="en-US" sz="2800" b="1" dirty="0"/>
              <a:t> </a:t>
            </a:r>
            <a:r>
              <a:rPr lang="en-US" sz="2800" b="1" dirty="0" err="1"/>
              <a:t>chromatografie</a:t>
            </a:r>
            <a:r>
              <a:rPr lang="en-US" sz="2800" b="1" dirty="0"/>
              <a:t> (GPC)</a:t>
            </a:r>
            <a:endParaRPr lang="cs-CZ" sz="2600" b="1" dirty="0"/>
          </a:p>
          <a:p>
            <a:pPr marL="0" lvl="0" indent="0">
              <a:buNone/>
            </a:pPr>
            <a:endParaRPr lang="cs-CZ" sz="2600" b="1" dirty="0"/>
          </a:p>
          <a:p>
            <a:r>
              <a:rPr lang="en-US" sz="2800" dirty="0" err="1"/>
              <a:t>Měření</a:t>
            </a:r>
            <a:r>
              <a:rPr lang="en-US" sz="2800" dirty="0"/>
              <a:t> </a:t>
            </a:r>
            <a:r>
              <a:rPr lang="en-US" sz="2800" dirty="0" err="1"/>
              <a:t>molekulových</a:t>
            </a:r>
            <a:r>
              <a:rPr lang="en-US" sz="2800" dirty="0"/>
              <a:t> </a:t>
            </a:r>
            <a:r>
              <a:rPr lang="en-US" sz="2800" dirty="0" err="1"/>
              <a:t>hmotností</a:t>
            </a:r>
            <a:r>
              <a:rPr lang="en-US" sz="2800" dirty="0"/>
              <a:t> </a:t>
            </a:r>
            <a:r>
              <a:rPr lang="en-US" sz="2800" dirty="0" err="1"/>
              <a:t>polymerů</a:t>
            </a:r>
            <a:r>
              <a:rPr lang="en-US" sz="2800" dirty="0"/>
              <a:t> – GPC </a:t>
            </a:r>
            <a:r>
              <a:rPr lang="en-US" sz="2800" dirty="0" err="1"/>
              <a:t>umožňuje</a:t>
            </a:r>
            <a:r>
              <a:rPr lang="en-US" sz="2800" dirty="0"/>
              <a:t> </a:t>
            </a:r>
            <a:r>
              <a:rPr lang="en-US" sz="2800" dirty="0" err="1"/>
              <a:t>stanovení</a:t>
            </a:r>
            <a:r>
              <a:rPr lang="en-US" sz="2800" dirty="0"/>
              <a:t> </a:t>
            </a:r>
            <a:r>
              <a:rPr lang="en-US" sz="2800" dirty="0" err="1"/>
              <a:t>distribuce</a:t>
            </a:r>
            <a:r>
              <a:rPr lang="en-US" sz="2800" dirty="0"/>
              <a:t> </a:t>
            </a:r>
            <a:r>
              <a:rPr lang="en-US" sz="2800" dirty="0" err="1"/>
              <a:t>velikosti</a:t>
            </a:r>
            <a:r>
              <a:rPr lang="en-US" sz="2800" dirty="0"/>
              <a:t> </a:t>
            </a:r>
            <a:r>
              <a:rPr lang="en-US" sz="2800" dirty="0" err="1"/>
              <a:t>polymerních</a:t>
            </a:r>
            <a:r>
              <a:rPr lang="en-US" sz="2800" dirty="0"/>
              <a:t> </a:t>
            </a:r>
            <a:r>
              <a:rPr lang="en-US" sz="2800" dirty="0" err="1"/>
              <a:t>řetězců</a:t>
            </a:r>
            <a:r>
              <a:rPr lang="en-US" sz="2800" dirty="0"/>
              <a:t>.</a:t>
            </a:r>
            <a:endParaRPr lang="cs-CZ" sz="2800" dirty="0"/>
          </a:p>
          <a:p>
            <a:r>
              <a:rPr lang="en-US" sz="2800" dirty="0" err="1"/>
              <a:t>Separace</a:t>
            </a:r>
            <a:r>
              <a:rPr lang="en-US" sz="2800" dirty="0"/>
              <a:t> </a:t>
            </a:r>
            <a:r>
              <a:rPr lang="en-US" sz="2800" dirty="0" err="1"/>
              <a:t>biomolekul</a:t>
            </a:r>
            <a:r>
              <a:rPr lang="en-US" sz="2800" dirty="0"/>
              <a:t> – </a:t>
            </a:r>
            <a:r>
              <a:rPr lang="en-US" sz="2800" dirty="0" err="1"/>
              <a:t>proteiny</a:t>
            </a:r>
            <a:r>
              <a:rPr lang="en-US" sz="2800" dirty="0"/>
              <a:t>, </a:t>
            </a:r>
            <a:r>
              <a:rPr lang="en-US" sz="2800" dirty="0" err="1"/>
              <a:t>polysacharidy</a:t>
            </a:r>
            <a:r>
              <a:rPr lang="en-US" sz="2800" dirty="0"/>
              <a:t> nebo DNA </a:t>
            </a:r>
            <a:r>
              <a:rPr lang="en-US" sz="2800" dirty="0" err="1"/>
              <a:t>mohou</a:t>
            </a:r>
            <a:r>
              <a:rPr lang="en-US" sz="2800" dirty="0"/>
              <a:t> </a:t>
            </a:r>
            <a:r>
              <a:rPr lang="en-US" sz="2800" dirty="0" err="1"/>
              <a:t>být</a:t>
            </a:r>
            <a:r>
              <a:rPr lang="en-US" sz="2800" dirty="0"/>
              <a:t> </a:t>
            </a:r>
            <a:r>
              <a:rPr lang="en-US" sz="2800" dirty="0" err="1"/>
              <a:t>oddělovány</a:t>
            </a:r>
            <a:r>
              <a:rPr lang="en-US" sz="2800" dirty="0"/>
              <a:t> </a:t>
            </a:r>
            <a:r>
              <a:rPr lang="en-US" sz="2800" dirty="0" err="1"/>
              <a:t>podle</a:t>
            </a:r>
            <a:r>
              <a:rPr lang="en-US" sz="2800" dirty="0"/>
              <a:t> </a:t>
            </a:r>
            <a:r>
              <a:rPr lang="en-US" sz="2800" dirty="0" err="1"/>
              <a:t>velikosti</a:t>
            </a:r>
            <a:r>
              <a:rPr lang="en-US" sz="2800" dirty="0"/>
              <a:t>.</a:t>
            </a:r>
            <a:endParaRPr lang="cs-CZ" sz="2800" dirty="0"/>
          </a:p>
          <a:p>
            <a:r>
              <a:rPr lang="en-US" sz="2800" dirty="0" err="1"/>
              <a:t>Analýza</a:t>
            </a:r>
            <a:r>
              <a:rPr lang="en-US" sz="2800" dirty="0"/>
              <a:t> </a:t>
            </a:r>
            <a:r>
              <a:rPr lang="en-US" sz="2800" dirty="0" err="1"/>
              <a:t>nanočástic</a:t>
            </a:r>
            <a:r>
              <a:rPr lang="en-US" sz="2800" dirty="0"/>
              <a:t> – </a:t>
            </a:r>
            <a:r>
              <a:rPr lang="en-US" sz="2800" dirty="0" err="1"/>
              <a:t>určování</a:t>
            </a:r>
            <a:r>
              <a:rPr lang="en-US" sz="2800" dirty="0"/>
              <a:t> </a:t>
            </a:r>
            <a:r>
              <a:rPr lang="en-US" sz="2800" dirty="0" err="1"/>
              <a:t>jejich</a:t>
            </a:r>
            <a:r>
              <a:rPr lang="en-US" sz="2800" dirty="0"/>
              <a:t> </a:t>
            </a:r>
            <a:r>
              <a:rPr lang="en-US" sz="2800" dirty="0" err="1"/>
              <a:t>velikostní</a:t>
            </a:r>
            <a:r>
              <a:rPr lang="en-US" sz="2800" dirty="0"/>
              <a:t> </a:t>
            </a:r>
            <a:r>
              <a:rPr lang="en-US" sz="2800" dirty="0" err="1"/>
              <a:t>distribuce</a:t>
            </a:r>
            <a:r>
              <a:rPr lang="en-US" sz="2800" dirty="0"/>
              <a:t> v </a:t>
            </a:r>
            <a:r>
              <a:rPr lang="en-US" sz="2800" dirty="0" err="1"/>
              <a:t>suspenzích</a:t>
            </a:r>
            <a:r>
              <a:rPr lang="en-US" sz="2800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9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369729" cy="4385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600" b="1" dirty="0"/>
              <a:t>Difúze </a:t>
            </a:r>
            <a:r>
              <a:rPr lang="cs-CZ" sz="2600" dirty="0"/>
              <a:t>se uplatňuje i u mísení látek – částice samovolně přecházejí z místa s vyšší koncentrací do místa s nižší koncentrací. Je důsledkem náhodného pohybu částic (r</a:t>
            </a:r>
            <a:r>
              <a:rPr lang="en-US" sz="2600" dirty="0" err="1"/>
              <a:t>ozpouštění</a:t>
            </a:r>
            <a:r>
              <a:rPr lang="cs-CZ" sz="2600" dirty="0"/>
              <a:t> látek, p</a:t>
            </a:r>
            <a:r>
              <a:rPr lang="en-US" sz="2600" dirty="0" err="1"/>
              <a:t>řenos</a:t>
            </a:r>
            <a:r>
              <a:rPr lang="en-US" sz="2600" dirty="0"/>
              <a:t> </a:t>
            </a:r>
            <a:r>
              <a:rPr lang="en-US" sz="2600" dirty="0" err="1"/>
              <a:t>kyslíku</a:t>
            </a:r>
            <a:r>
              <a:rPr lang="en-US" sz="2600" dirty="0"/>
              <a:t> v </a:t>
            </a:r>
            <a:r>
              <a:rPr lang="en-US" sz="2600" dirty="0" err="1"/>
              <a:t>krvi</a:t>
            </a:r>
            <a:r>
              <a:rPr lang="cs-CZ" sz="2600" dirty="0"/>
              <a:t>, t</a:t>
            </a:r>
            <a:r>
              <a:rPr lang="en-US" sz="2600" dirty="0" err="1"/>
              <a:t>ransport</a:t>
            </a:r>
            <a:r>
              <a:rPr lang="en-US" sz="2600" dirty="0"/>
              <a:t> </a:t>
            </a:r>
            <a:r>
              <a:rPr lang="en-US" sz="2600" dirty="0" err="1"/>
              <a:t>iontů</a:t>
            </a:r>
            <a:r>
              <a:rPr lang="en-US" sz="2600" dirty="0"/>
              <a:t> v </a:t>
            </a:r>
            <a:r>
              <a:rPr lang="en-US" sz="2600" dirty="0" err="1"/>
              <a:t>elektrolytech</a:t>
            </a:r>
            <a:r>
              <a:rPr lang="cs-CZ" sz="2600" dirty="0"/>
              <a:t>)</a:t>
            </a:r>
            <a:r>
              <a:rPr lang="en-US" sz="2600" dirty="0"/>
              <a:t>.</a:t>
            </a:r>
          </a:p>
          <a:p>
            <a:pPr marL="0" lvl="0" indent="0">
              <a:buNone/>
            </a:pPr>
            <a:endParaRPr lang="cs-CZ" sz="2600" dirty="0"/>
          </a:p>
          <a:p>
            <a:pPr marL="0" lvl="0" indent="0">
              <a:buNone/>
            </a:pPr>
            <a:r>
              <a:rPr lang="en-US" sz="2600" b="1" dirty="0" err="1"/>
              <a:t>Osmóza</a:t>
            </a:r>
            <a:r>
              <a:rPr lang="en-US" sz="2600" dirty="0"/>
              <a:t> = </a:t>
            </a:r>
            <a:r>
              <a:rPr lang="en-US" sz="2600" dirty="0" err="1"/>
              <a:t>Difúze</a:t>
            </a:r>
            <a:r>
              <a:rPr lang="en-US" sz="2600" dirty="0"/>
              <a:t> </a:t>
            </a:r>
            <a:r>
              <a:rPr lang="en-US" sz="2600" dirty="0" err="1"/>
              <a:t>molekul</a:t>
            </a:r>
            <a:r>
              <a:rPr lang="en-US" sz="2600" dirty="0"/>
              <a:t> </a:t>
            </a:r>
            <a:r>
              <a:rPr lang="en-US" sz="2600" dirty="0" err="1"/>
              <a:t>vody</a:t>
            </a:r>
            <a:r>
              <a:rPr lang="en-US" sz="2600" dirty="0"/>
              <a:t> </a:t>
            </a:r>
            <a:r>
              <a:rPr lang="en-US" sz="2600" dirty="0" err="1"/>
              <a:t>přes</a:t>
            </a:r>
            <a:r>
              <a:rPr lang="en-US" sz="2600" dirty="0"/>
              <a:t> </a:t>
            </a:r>
            <a:r>
              <a:rPr lang="en-US" sz="2600" dirty="0" err="1"/>
              <a:t>polopropustnou</a:t>
            </a:r>
            <a:r>
              <a:rPr lang="en-US" sz="2600" dirty="0"/>
              <a:t> </a:t>
            </a:r>
            <a:r>
              <a:rPr lang="en-US" sz="2600" dirty="0" err="1"/>
              <a:t>membránu</a:t>
            </a:r>
            <a:r>
              <a:rPr lang="en-US" sz="2600" dirty="0"/>
              <a:t> </a:t>
            </a:r>
            <a:r>
              <a:rPr lang="en-US" sz="2600" dirty="0" err="1"/>
              <a:t>ve</a:t>
            </a:r>
            <a:r>
              <a:rPr lang="en-US" sz="2600" dirty="0"/>
              <a:t> </a:t>
            </a:r>
            <a:r>
              <a:rPr lang="en-US" sz="2600" dirty="0" err="1"/>
              <a:t>směru</a:t>
            </a:r>
            <a:r>
              <a:rPr lang="en-US" sz="2600" dirty="0"/>
              <a:t> </a:t>
            </a:r>
            <a:r>
              <a:rPr lang="en-US" sz="2600" dirty="0" err="1"/>
              <a:t>osmotického</a:t>
            </a:r>
            <a:r>
              <a:rPr lang="en-US" sz="2600" dirty="0"/>
              <a:t> </a:t>
            </a:r>
            <a:r>
              <a:rPr lang="en-US" sz="2600" dirty="0" err="1"/>
              <a:t>gradientu</a:t>
            </a:r>
            <a:r>
              <a:rPr lang="en-US" sz="2600" dirty="0"/>
              <a:t> – z oblasti s </a:t>
            </a:r>
            <a:r>
              <a:rPr lang="en-US" sz="2600" dirty="0" err="1"/>
              <a:t>nižší</a:t>
            </a:r>
            <a:r>
              <a:rPr lang="en-US" sz="2600" dirty="0"/>
              <a:t> </a:t>
            </a:r>
            <a:r>
              <a:rPr lang="en-US" sz="2600" dirty="0" err="1"/>
              <a:t>koncentrací</a:t>
            </a:r>
            <a:r>
              <a:rPr lang="en-US" sz="2600" dirty="0"/>
              <a:t> </a:t>
            </a:r>
            <a:r>
              <a:rPr lang="en-US" sz="2600" dirty="0" err="1"/>
              <a:t>rozpuštěných</a:t>
            </a:r>
            <a:r>
              <a:rPr lang="en-US" sz="2600" dirty="0"/>
              <a:t> </a:t>
            </a:r>
            <a:r>
              <a:rPr lang="en-US" sz="2600" dirty="0" err="1"/>
              <a:t>látek</a:t>
            </a:r>
            <a:r>
              <a:rPr lang="en-US" sz="2600" dirty="0"/>
              <a:t> (</a:t>
            </a:r>
            <a:r>
              <a:rPr lang="en-US" sz="2600" dirty="0" err="1"/>
              <a:t>vyšší</a:t>
            </a:r>
            <a:r>
              <a:rPr lang="en-US" sz="2600" dirty="0"/>
              <a:t> </a:t>
            </a:r>
            <a:r>
              <a:rPr lang="en-US" sz="2600" dirty="0" err="1"/>
              <a:t>koncentrace</a:t>
            </a:r>
            <a:r>
              <a:rPr lang="en-US" sz="2600" dirty="0"/>
              <a:t> </a:t>
            </a:r>
            <a:r>
              <a:rPr lang="en-US" sz="2600" dirty="0" err="1"/>
              <a:t>vody</a:t>
            </a:r>
            <a:r>
              <a:rPr lang="en-US" sz="2600" dirty="0"/>
              <a:t>) do oblasti s </a:t>
            </a:r>
            <a:r>
              <a:rPr lang="en-US" sz="2600" dirty="0" err="1"/>
              <a:t>vyšší</a:t>
            </a:r>
            <a:r>
              <a:rPr lang="en-US" sz="2600" dirty="0"/>
              <a:t> </a:t>
            </a:r>
            <a:r>
              <a:rPr lang="en-US" sz="2600" dirty="0" err="1"/>
              <a:t>koncentrací</a:t>
            </a:r>
            <a:r>
              <a:rPr lang="en-US" sz="2600" dirty="0"/>
              <a:t> </a:t>
            </a:r>
            <a:r>
              <a:rPr lang="en-US" sz="2600" dirty="0" err="1"/>
              <a:t>rozpuštěných</a:t>
            </a:r>
            <a:r>
              <a:rPr lang="en-US" sz="2600" dirty="0"/>
              <a:t> </a:t>
            </a:r>
            <a:r>
              <a:rPr lang="en-US" sz="2600" dirty="0" err="1"/>
              <a:t>látek</a:t>
            </a:r>
            <a:r>
              <a:rPr lang="en-US" sz="2600" dirty="0"/>
              <a:t> (</a:t>
            </a:r>
            <a:r>
              <a:rPr lang="en-US" sz="2600" dirty="0" err="1"/>
              <a:t>nižší</a:t>
            </a:r>
            <a:r>
              <a:rPr lang="en-US" sz="2600" dirty="0"/>
              <a:t> </a:t>
            </a:r>
            <a:r>
              <a:rPr lang="en-US" sz="2600" dirty="0" err="1"/>
              <a:t>koncentrace</a:t>
            </a:r>
            <a:r>
              <a:rPr lang="en-US" sz="2600" dirty="0"/>
              <a:t> </a:t>
            </a:r>
            <a:r>
              <a:rPr lang="en-US" sz="2600" dirty="0" err="1"/>
              <a:t>vody</a:t>
            </a:r>
            <a:r>
              <a:rPr lang="en-US" sz="2600" dirty="0"/>
              <a:t>), s </a:t>
            </a:r>
            <a:r>
              <a:rPr lang="en-US" sz="2600" dirty="0" err="1"/>
              <a:t>cílem</a:t>
            </a:r>
            <a:r>
              <a:rPr lang="en-US" sz="2600" dirty="0"/>
              <a:t> </a:t>
            </a:r>
            <a:r>
              <a:rPr lang="en-US" sz="2600" dirty="0" err="1"/>
              <a:t>vyrovnat</a:t>
            </a:r>
            <a:r>
              <a:rPr lang="en-US" sz="2600" dirty="0"/>
              <a:t> </a:t>
            </a:r>
            <a:r>
              <a:rPr lang="en-US" sz="2600" dirty="0" err="1"/>
              <a:t>koncentrace</a:t>
            </a:r>
            <a:r>
              <a:rPr lang="en-US" sz="2600" dirty="0"/>
              <a:t>.</a:t>
            </a:r>
            <a:br>
              <a:rPr lang="cs-CZ" sz="2600" dirty="0"/>
            </a:br>
            <a:r>
              <a:rPr lang="en-US" sz="2800" dirty="0" err="1"/>
              <a:t>Voda</a:t>
            </a:r>
            <a:r>
              <a:rPr lang="en-US" sz="2800" dirty="0"/>
              <a:t> se </a:t>
            </a:r>
            <a:r>
              <a:rPr lang="en-US" sz="2800" dirty="0" err="1"/>
              <a:t>pohybuje</a:t>
            </a:r>
            <a:r>
              <a:rPr lang="en-US" sz="2800" dirty="0"/>
              <a:t> tam, </a:t>
            </a:r>
            <a:r>
              <a:rPr lang="en-US" sz="2800" dirty="0" err="1"/>
              <a:t>kde</a:t>
            </a:r>
            <a:r>
              <a:rPr lang="en-US" sz="2800" dirty="0"/>
              <a:t> je </a:t>
            </a:r>
            <a:r>
              <a:rPr lang="en-US" sz="2800" dirty="0" err="1"/>
              <a:t>více</a:t>
            </a:r>
            <a:r>
              <a:rPr lang="en-US" sz="2800" dirty="0"/>
              <a:t> </a:t>
            </a:r>
            <a:r>
              <a:rPr lang="en-US" sz="2800" dirty="0" err="1"/>
              <a:t>rozpuštěné</a:t>
            </a:r>
            <a:r>
              <a:rPr lang="en-US" sz="2800" dirty="0"/>
              <a:t> </a:t>
            </a:r>
            <a:r>
              <a:rPr lang="en-US" sz="2800" dirty="0" err="1"/>
              <a:t>látky</a:t>
            </a:r>
            <a:r>
              <a:rPr lang="en-US" sz="2800" dirty="0"/>
              <a:t>, </a:t>
            </a:r>
            <a:r>
              <a:rPr lang="en-US" sz="2800" dirty="0" err="1"/>
              <a:t>protože</a:t>
            </a:r>
            <a:r>
              <a:rPr lang="en-US" sz="2800" dirty="0"/>
              <a:t> se </a:t>
            </a:r>
            <a:r>
              <a:rPr lang="en-US" sz="2800" dirty="0" err="1"/>
              <a:t>snaží</a:t>
            </a:r>
            <a:r>
              <a:rPr lang="en-US" sz="2800" dirty="0"/>
              <a:t> </a:t>
            </a:r>
            <a:r>
              <a:rPr lang="en-US" sz="2800" dirty="0" err="1"/>
              <a:t>zředit</a:t>
            </a:r>
            <a:r>
              <a:rPr lang="en-US" sz="2800" dirty="0"/>
              <a:t> </a:t>
            </a:r>
            <a:r>
              <a:rPr lang="en-US" sz="2800" dirty="0" err="1"/>
              <a:t>roztok</a:t>
            </a:r>
            <a:r>
              <a:rPr lang="en-US" sz="2800" dirty="0"/>
              <a:t>.</a:t>
            </a:r>
            <a:endParaRPr lang="cs-CZ" sz="2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44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369729" cy="4385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b="1" dirty="0"/>
              <a:t>Osmóza v biologických procesech:</a:t>
            </a:r>
          </a:p>
          <a:p>
            <a:pPr marL="0" indent="0">
              <a:buNone/>
            </a:pPr>
            <a:endParaRPr lang="cs-CZ" sz="2600" b="1" dirty="0"/>
          </a:p>
          <a:p>
            <a:r>
              <a:rPr lang="en-US" sz="2800" b="1" dirty="0" err="1"/>
              <a:t>Elektrolyty</a:t>
            </a:r>
            <a:r>
              <a:rPr lang="cs-CZ" sz="2800" b="1" dirty="0"/>
              <a:t>:</a:t>
            </a:r>
            <a:r>
              <a:rPr lang="en-US" sz="2800" b="1" dirty="0"/>
              <a:t> </a:t>
            </a:r>
            <a:r>
              <a:rPr lang="en-US" sz="2800" dirty="0" err="1"/>
              <a:t>Sodík</a:t>
            </a:r>
            <a:r>
              <a:rPr lang="en-US" sz="2800" dirty="0"/>
              <a:t>, </a:t>
            </a:r>
            <a:r>
              <a:rPr lang="en-US" sz="2800" dirty="0" err="1"/>
              <a:t>draslík</a:t>
            </a:r>
            <a:r>
              <a:rPr lang="en-US" sz="2800" dirty="0"/>
              <a:t> a </a:t>
            </a:r>
            <a:r>
              <a:rPr lang="en-US" sz="2800" dirty="0" err="1"/>
              <a:t>další</a:t>
            </a:r>
            <a:r>
              <a:rPr lang="en-US" sz="2800" dirty="0"/>
              <a:t> </a:t>
            </a:r>
            <a:r>
              <a:rPr lang="en-US" sz="2800" dirty="0" err="1"/>
              <a:t>ionty</a:t>
            </a:r>
            <a:r>
              <a:rPr lang="en-US" sz="2800" dirty="0"/>
              <a:t> </a:t>
            </a:r>
            <a:r>
              <a:rPr lang="en-US" sz="2800" dirty="0" err="1"/>
              <a:t>regulují</a:t>
            </a:r>
            <a:r>
              <a:rPr lang="en-US" sz="2800" dirty="0"/>
              <a:t> </a:t>
            </a:r>
            <a:r>
              <a:rPr lang="en-US" sz="2800" dirty="0" err="1"/>
              <a:t>pohyb</a:t>
            </a:r>
            <a:r>
              <a:rPr lang="en-US" sz="2800" dirty="0"/>
              <a:t> </a:t>
            </a:r>
            <a:r>
              <a:rPr lang="en-US" sz="2800" dirty="0" err="1"/>
              <a:t>vody</a:t>
            </a:r>
            <a:r>
              <a:rPr lang="en-US" sz="2800" dirty="0"/>
              <a:t> </a:t>
            </a:r>
            <a:r>
              <a:rPr lang="en-US" sz="2800" dirty="0" err="1"/>
              <a:t>mezi</a:t>
            </a:r>
            <a:r>
              <a:rPr lang="en-US" sz="2800" dirty="0"/>
              <a:t> </a:t>
            </a:r>
            <a:r>
              <a:rPr lang="en-US" sz="2800" dirty="0" err="1"/>
              <a:t>buňkami</a:t>
            </a:r>
            <a:r>
              <a:rPr lang="en-US" sz="2800" dirty="0"/>
              <a:t> a </a:t>
            </a:r>
            <a:r>
              <a:rPr lang="en-US" sz="2800" dirty="0" err="1"/>
              <a:t>okolním</a:t>
            </a:r>
            <a:r>
              <a:rPr lang="en-US" sz="2800" dirty="0"/>
              <a:t> </a:t>
            </a:r>
            <a:r>
              <a:rPr lang="en-US" sz="2800" dirty="0" err="1"/>
              <a:t>prostředím</a:t>
            </a:r>
            <a:r>
              <a:rPr lang="en-US" sz="2800" dirty="0"/>
              <a:t>. </a:t>
            </a:r>
            <a:r>
              <a:rPr lang="en-US" sz="2800" dirty="0" err="1"/>
              <a:t>Udržují</a:t>
            </a:r>
            <a:r>
              <a:rPr lang="en-US" sz="2800" dirty="0"/>
              <a:t> </a:t>
            </a:r>
            <a:r>
              <a:rPr lang="en-US" sz="2800" dirty="0" err="1"/>
              <a:t>osmotickou</a:t>
            </a:r>
            <a:r>
              <a:rPr lang="en-US" sz="2800" dirty="0"/>
              <a:t> </a:t>
            </a:r>
            <a:r>
              <a:rPr lang="en-US" sz="2800" dirty="0" err="1"/>
              <a:t>rovnováhu</a:t>
            </a:r>
            <a:r>
              <a:rPr lang="en-US" sz="2800" dirty="0"/>
              <a:t> a </a:t>
            </a:r>
            <a:r>
              <a:rPr lang="en-US" sz="2800" dirty="0" err="1"/>
              <a:t>zabraňují</a:t>
            </a:r>
            <a:r>
              <a:rPr lang="en-US" sz="2800" dirty="0"/>
              <a:t> </a:t>
            </a:r>
            <a:r>
              <a:rPr lang="en-US" sz="2800" dirty="0" err="1"/>
              <a:t>dehydrataci</a:t>
            </a:r>
            <a:r>
              <a:rPr lang="en-US" sz="2800" dirty="0"/>
              <a:t> a </a:t>
            </a:r>
            <a:r>
              <a:rPr lang="en-US" sz="2800" dirty="0" err="1"/>
              <a:t>svalovým</a:t>
            </a:r>
            <a:r>
              <a:rPr lang="en-US" sz="2800" dirty="0"/>
              <a:t> </a:t>
            </a:r>
            <a:r>
              <a:rPr lang="en-US" sz="2800" dirty="0" err="1"/>
              <a:t>křečím</a:t>
            </a:r>
            <a:r>
              <a:rPr lang="en-US" sz="2800" dirty="0"/>
              <a:t>.</a:t>
            </a:r>
          </a:p>
          <a:p>
            <a:r>
              <a:rPr lang="en-US" sz="2800" b="1" dirty="0" err="1"/>
              <a:t>Glykogen</a:t>
            </a:r>
            <a:r>
              <a:rPr lang="cs-CZ" sz="2800" b="1" dirty="0"/>
              <a:t>:</a:t>
            </a:r>
            <a:r>
              <a:rPr lang="en-US" sz="2800" b="1" dirty="0"/>
              <a:t> </a:t>
            </a:r>
            <a:r>
              <a:rPr lang="en-US" sz="2800" dirty="0" err="1"/>
              <a:t>Svaly</a:t>
            </a:r>
            <a:r>
              <a:rPr lang="en-US" sz="2800" dirty="0"/>
              <a:t> </a:t>
            </a:r>
            <a:r>
              <a:rPr lang="en-US" sz="2800" dirty="0" err="1"/>
              <a:t>ukládají</a:t>
            </a:r>
            <a:r>
              <a:rPr lang="en-US" sz="2800" dirty="0"/>
              <a:t> </a:t>
            </a:r>
            <a:r>
              <a:rPr lang="en-US" sz="2800" dirty="0" err="1"/>
              <a:t>glykogen</a:t>
            </a:r>
            <a:r>
              <a:rPr lang="en-US" sz="2800" dirty="0"/>
              <a:t> </a:t>
            </a:r>
            <a:r>
              <a:rPr lang="en-US" sz="2800" dirty="0" err="1"/>
              <a:t>jako</a:t>
            </a:r>
            <a:r>
              <a:rPr lang="en-US" sz="2800" dirty="0"/>
              <a:t> </a:t>
            </a:r>
            <a:r>
              <a:rPr lang="en-US" sz="2800" dirty="0" err="1"/>
              <a:t>zásobní</a:t>
            </a:r>
            <a:r>
              <a:rPr lang="en-US" sz="2800" dirty="0"/>
              <a:t> </a:t>
            </a:r>
            <a:r>
              <a:rPr lang="en-US" sz="2800" dirty="0" err="1"/>
              <a:t>zdroj</a:t>
            </a:r>
            <a:r>
              <a:rPr lang="en-US" sz="2800" dirty="0"/>
              <a:t> </a:t>
            </a:r>
            <a:r>
              <a:rPr lang="en-US" sz="2800" dirty="0" err="1"/>
              <a:t>energie</a:t>
            </a:r>
            <a:r>
              <a:rPr lang="en-US" sz="2800" dirty="0"/>
              <a:t>. </a:t>
            </a:r>
            <a:r>
              <a:rPr lang="cs-CZ" sz="2800" dirty="0"/>
              <a:t>Tour de France – „</a:t>
            </a:r>
            <a:r>
              <a:rPr lang="cs-CZ" sz="2800" dirty="0" err="1"/>
              <a:t>carb</a:t>
            </a:r>
            <a:r>
              <a:rPr lang="cs-CZ" sz="2800" dirty="0"/>
              <a:t> </a:t>
            </a:r>
            <a:r>
              <a:rPr lang="cs-CZ" sz="2800" dirty="0" err="1"/>
              <a:t>loading</a:t>
            </a:r>
            <a:r>
              <a:rPr lang="cs-CZ" sz="2800" dirty="0"/>
              <a:t>“ + v játrech 0,5 kg</a:t>
            </a:r>
            <a:endParaRPr lang="en-US" sz="2800" dirty="0"/>
          </a:p>
          <a:p>
            <a:r>
              <a:rPr lang="en-US" sz="2800" b="1" dirty="0" err="1"/>
              <a:t>Kreatin</a:t>
            </a:r>
            <a:r>
              <a:rPr lang="cs-CZ" sz="2800" b="1" dirty="0"/>
              <a:t>:</a:t>
            </a:r>
            <a:r>
              <a:rPr lang="en-US" sz="2800" b="1" dirty="0"/>
              <a:t> </a:t>
            </a:r>
            <a:r>
              <a:rPr lang="en-US" sz="2800" dirty="0" err="1"/>
              <a:t>Kreatin</a:t>
            </a:r>
            <a:r>
              <a:rPr lang="en-US" sz="2800" dirty="0"/>
              <a:t> </a:t>
            </a:r>
            <a:r>
              <a:rPr lang="en-US" sz="2800" dirty="0" err="1"/>
              <a:t>zvyšuje</a:t>
            </a:r>
            <a:r>
              <a:rPr lang="en-US" sz="2800" dirty="0"/>
              <a:t> </a:t>
            </a:r>
            <a:r>
              <a:rPr lang="en-US" sz="2800" dirty="0" err="1"/>
              <a:t>osmotický</a:t>
            </a:r>
            <a:r>
              <a:rPr lang="en-US" sz="2800" dirty="0"/>
              <a:t> </a:t>
            </a:r>
            <a:r>
              <a:rPr lang="en-US" sz="2800" dirty="0" err="1"/>
              <a:t>tlak</a:t>
            </a:r>
            <a:r>
              <a:rPr lang="en-US" sz="2800" dirty="0"/>
              <a:t> </a:t>
            </a:r>
            <a:r>
              <a:rPr lang="en-US" sz="2800" dirty="0" err="1"/>
              <a:t>uvnitř</a:t>
            </a:r>
            <a:r>
              <a:rPr lang="en-US" sz="2800" dirty="0"/>
              <a:t> </a:t>
            </a:r>
            <a:r>
              <a:rPr lang="en-US" sz="2800" dirty="0" err="1"/>
              <a:t>svalových</a:t>
            </a:r>
            <a:r>
              <a:rPr lang="en-US" sz="2800" dirty="0"/>
              <a:t> </a:t>
            </a:r>
            <a:r>
              <a:rPr lang="en-US" sz="2800" dirty="0" err="1"/>
              <a:t>buněk</a:t>
            </a:r>
            <a:r>
              <a:rPr lang="en-US" sz="2800" dirty="0"/>
              <a:t>, </a:t>
            </a:r>
            <a:r>
              <a:rPr lang="en-US" sz="2800" dirty="0" err="1"/>
              <a:t>což</a:t>
            </a:r>
            <a:r>
              <a:rPr lang="en-US" sz="2800" dirty="0"/>
              <a:t> </a:t>
            </a:r>
            <a:r>
              <a:rPr lang="en-US" sz="2800" dirty="0" err="1"/>
              <a:t>přitahuje</a:t>
            </a:r>
            <a:r>
              <a:rPr lang="en-US" sz="2800" dirty="0"/>
              <a:t> </a:t>
            </a:r>
            <a:r>
              <a:rPr lang="en-US" sz="2800" dirty="0" err="1"/>
              <a:t>vodu</a:t>
            </a:r>
            <a:r>
              <a:rPr lang="cs-CZ" sz="2800" dirty="0"/>
              <a:t> = </a:t>
            </a:r>
            <a:r>
              <a:rPr lang="en-US" sz="2800" dirty="0" err="1"/>
              <a:t>lepší</a:t>
            </a:r>
            <a:r>
              <a:rPr lang="en-US" sz="2800" dirty="0"/>
              <a:t> </a:t>
            </a:r>
            <a:r>
              <a:rPr lang="en-US" sz="2800" dirty="0" err="1"/>
              <a:t>prostředí</a:t>
            </a:r>
            <a:r>
              <a:rPr lang="en-US" sz="2800" dirty="0"/>
              <a:t> pro </a:t>
            </a:r>
            <a:r>
              <a:rPr lang="en-US" sz="2800" dirty="0" err="1"/>
              <a:t>syntézu</a:t>
            </a:r>
            <a:r>
              <a:rPr lang="en-US" sz="2800" dirty="0"/>
              <a:t> </a:t>
            </a:r>
            <a:r>
              <a:rPr lang="en-US" sz="2800" dirty="0" err="1"/>
              <a:t>bílkovin</a:t>
            </a:r>
            <a:r>
              <a:rPr lang="en-US" sz="2800" dirty="0"/>
              <a:t> a </a:t>
            </a:r>
            <a:r>
              <a:rPr lang="en-US" sz="2800" dirty="0" err="1"/>
              <a:t>regeneraci</a:t>
            </a:r>
            <a:endParaRPr lang="cs-CZ" sz="2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92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- shrnutí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450741" cy="421527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3600" b="1" dirty="0"/>
              <a:t>Kinematika = popis pohybu</a:t>
            </a:r>
          </a:p>
          <a:p>
            <a:pPr marL="0" indent="0">
              <a:buNone/>
            </a:pPr>
            <a:endParaRPr lang="cs-CZ" sz="3600" b="1" dirty="0"/>
          </a:p>
          <a:p>
            <a:pPr marL="0" lvl="0" indent="0">
              <a:buNone/>
            </a:pPr>
            <a:r>
              <a:rPr lang="cs-CZ" sz="3600" dirty="0"/>
              <a:t>Látky všech skupenství se skládají z částic (atomy, molekuly…), tyto částice se neustále a neuspořádaně (chaoticky) pohybují.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3600" dirty="0"/>
              <a:t>Brownův pohyb, náhodná procházka, difúze.</a:t>
            </a:r>
            <a:endParaRPr lang="en-US" sz="3600" i="1" dirty="0"/>
          </a:p>
          <a:p>
            <a:endParaRPr lang="en-US" sz="3600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9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sz="2600" b="1" dirty="0"/>
              <a:t>Kinematika popisuje pohyb, ale nepátrá po jeho příčinách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en-US" sz="2600" dirty="0" err="1"/>
              <a:t>Kinematika</a:t>
            </a:r>
            <a:r>
              <a:rPr lang="en-US" sz="2600" dirty="0"/>
              <a:t> je oblast </a:t>
            </a:r>
            <a:r>
              <a:rPr lang="en-US" sz="2600" dirty="0" err="1"/>
              <a:t>mechaniky</a:t>
            </a:r>
            <a:r>
              <a:rPr lang="en-US" sz="2600" dirty="0"/>
              <a:t>, </a:t>
            </a:r>
            <a:r>
              <a:rPr lang="en-US" sz="2600" dirty="0" err="1"/>
              <a:t>která</a:t>
            </a:r>
            <a:r>
              <a:rPr lang="en-US" sz="2600" dirty="0"/>
              <a:t> se </a:t>
            </a:r>
            <a:r>
              <a:rPr lang="en-US" sz="2600" dirty="0" err="1"/>
              <a:t>zabývá</a:t>
            </a:r>
            <a:r>
              <a:rPr lang="en-US" sz="2600" dirty="0"/>
              <a:t> </a:t>
            </a:r>
            <a:r>
              <a:rPr lang="en-US" sz="2600" dirty="0" err="1"/>
              <a:t>popisem</a:t>
            </a:r>
            <a:r>
              <a:rPr lang="en-US" sz="2600" dirty="0"/>
              <a:t> </a:t>
            </a:r>
            <a:r>
              <a:rPr lang="en-US" sz="2600" dirty="0" err="1"/>
              <a:t>pohybu</a:t>
            </a:r>
            <a:r>
              <a:rPr lang="en-US" sz="2600" dirty="0"/>
              <a:t> </a:t>
            </a:r>
            <a:r>
              <a:rPr lang="en-US" sz="2600" dirty="0" err="1"/>
              <a:t>těles</a:t>
            </a:r>
            <a:r>
              <a:rPr lang="en-US" sz="2600" dirty="0"/>
              <a:t> bez </a:t>
            </a:r>
            <a:r>
              <a:rPr lang="en-US" sz="2600" dirty="0" err="1"/>
              <a:t>ohledu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jeho</a:t>
            </a:r>
            <a:r>
              <a:rPr lang="en-US" sz="2600" dirty="0"/>
              <a:t> </a:t>
            </a:r>
            <a:r>
              <a:rPr lang="en-US" sz="2600" dirty="0" err="1"/>
              <a:t>příčiny</a:t>
            </a:r>
            <a:r>
              <a:rPr lang="en-US" sz="2600" dirty="0"/>
              <a:t>. </a:t>
            </a:r>
            <a:r>
              <a:rPr lang="en-US" sz="2600" dirty="0" err="1"/>
              <a:t>Zatímco</a:t>
            </a:r>
            <a:r>
              <a:rPr lang="en-US" sz="2600" dirty="0"/>
              <a:t> </a:t>
            </a:r>
            <a:r>
              <a:rPr lang="en-US" sz="2600" dirty="0" err="1"/>
              <a:t>dynamika</a:t>
            </a:r>
            <a:r>
              <a:rPr lang="en-US" sz="2600" dirty="0"/>
              <a:t> se </a:t>
            </a:r>
            <a:r>
              <a:rPr lang="en-US" sz="2600" dirty="0" err="1"/>
              <a:t>zaměřuje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síly</a:t>
            </a:r>
            <a:r>
              <a:rPr lang="en-US" sz="2600" dirty="0"/>
              <a:t>, </a:t>
            </a:r>
            <a:r>
              <a:rPr lang="en-US" sz="2600" dirty="0" err="1"/>
              <a:t>které</a:t>
            </a:r>
            <a:r>
              <a:rPr lang="en-US" sz="2600" dirty="0"/>
              <a:t> </a:t>
            </a:r>
            <a:r>
              <a:rPr lang="en-US" sz="2600" dirty="0" err="1"/>
              <a:t>pohyb</a:t>
            </a:r>
            <a:r>
              <a:rPr lang="en-US" sz="2600" dirty="0"/>
              <a:t> </a:t>
            </a:r>
            <a:r>
              <a:rPr lang="en-US" sz="2600" dirty="0" err="1"/>
              <a:t>způsobují</a:t>
            </a:r>
            <a:r>
              <a:rPr lang="en-US" sz="2600" dirty="0"/>
              <a:t>, </a:t>
            </a:r>
            <a:r>
              <a:rPr lang="en-US" sz="2600" dirty="0" err="1"/>
              <a:t>kinematika</a:t>
            </a:r>
            <a:r>
              <a:rPr lang="en-US" sz="2600" dirty="0"/>
              <a:t> </a:t>
            </a:r>
            <a:r>
              <a:rPr lang="en-US" sz="2600" dirty="0" err="1"/>
              <a:t>pouze</a:t>
            </a:r>
            <a:r>
              <a:rPr lang="en-US" sz="2600" dirty="0"/>
              <a:t> </a:t>
            </a:r>
            <a:r>
              <a:rPr lang="en-US" sz="2600" dirty="0" err="1"/>
              <a:t>popisuje</a:t>
            </a:r>
            <a:r>
              <a:rPr lang="en-US" sz="2600" dirty="0"/>
              <a:t>, </a:t>
            </a:r>
            <a:r>
              <a:rPr lang="en-US" sz="2600" dirty="0" err="1"/>
              <a:t>jak</a:t>
            </a:r>
            <a:r>
              <a:rPr lang="en-US" sz="2600" dirty="0"/>
              <a:t> se </a:t>
            </a:r>
            <a:r>
              <a:rPr lang="en-US" sz="2600" dirty="0" err="1"/>
              <a:t>těleso</a:t>
            </a:r>
            <a:r>
              <a:rPr lang="en-US" sz="2600" dirty="0"/>
              <a:t> </a:t>
            </a:r>
            <a:r>
              <a:rPr lang="en-US" sz="2600" dirty="0" err="1"/>
              <a:t>pohybuje</a:t>
            </a:r>
            <a:r>
              <a:rPr lang="en-US" sz="2600" dirty="0"/>
              <a:t> </a:t>
            </a:r>
            <a:r>
              <a:rPr lang="en-US" sz="2600" dirty="0" err="1"/>
              <a:t>pomocí</a:t>
            </a:r>
            <a:r>
              <a:rPr lang="en-US" sz="2600" dirty="0"/>
              <a:t> </a:t>
            </a:r>
            <a:r>
              <a:rPr lang="en-US" sz="2600" dirty="0" err="1"/>
              <a:t>veličin</a:t>
            </a:r>
            <a:r>
              <a:rPr lang="en-US" sz="2600" dirty="0"/>
              <a:t>, </a:t>
            </a:r>
            <a:r>
              <a:rPr lang="en-US" sz="2600" dirty="0" err="1"/>
              <a:t>jako</a:t>
            </a:r>
            <a:r>
              <a:rPr lang="en-US" sz="2600" dirty="0"/>
              <a:t> </a:t>
            </a:r>
            <a:r>
              <a:rPr lang="en-US" sz="2600" dirty="0" err="1"/>
              <a:t>jsou</a:t>
            </a:r>
            <a:r>
              <a:rPr lang="en-US" sz="2600" dirty="0"/>
              <a:t>:</a:t>
            </a:r>
          </a:p>
          <a:p>
            <a:r>
              <a:rPr lang="en-US" sz="2600" dirty="0" err="1"/>
              <a:t>dráha</a:t>
            </a:r>
            <a:r>
              <a:rPr lang="en-US" sz="2600" dirty="0"/>
              <a:t> </a:t>
            </a:r>
            <a:r>
              <a:rPr lang="en-US" sz="2600" i="1" dirty="0"/>
              <a:t>s</a:t>
            </a:r>
          </a:p>
          <a:p>
            <a:r>
              <a:rPr lang="en-US" sz="2600" dirty="0" err="1"/>
              <a:t>poloha</a:t>
            </a:r>
            <a:r>
              <a:rPr lang="en-US" sz="2600" dirty="0"/>
              <a:t> </a:t>
            </a:r>
            <a:r>
              <a:rPr lang="en-US" sz="2600" i="1" dirty="0"/>
              <a:t>x</a:t>
            </a:r>
            <a:r>
              <a:rPr lang="en-US" sz="2600" dirty="0"/>
              <a:t>,</a:t>
            </a:r>
            <a:r>
              <a:rPr lang="cs-CZ" sz="2600" dirty="0"/>
              <a:t> </a:t>
            </a:r>
            <a:r>
              <a:rPr lang="en-US" sz="2600" i="1" dirty="0"/>
              <a:t>y</a:t>
            </a:r>
            <a:r>
              <a:rPr lang="en-US" sz="2600" dirty="0"/>
              <a:t>,</a:t>
            </a:r>
            <a:r>
              <a:rPr lang="cs-CZ" sz="2600" dirty="0"/>
              <a:t> </a:t>
            </a:r>
            <a:r>
              <a:rPr lang="en-US" sz="2600" i="1" dirty="0"/>
              <a:t>z</a:t>
            </a:r>
            <a:endParaRPr lang="cs-CZ" sz="2600" i="1" dirty="0"/>
          </a:p>
          <a:p>
            <a:r>
              <a:rPr lang="en-US" sz="2600" dirty="0" err="1"/>
              <a:t>rychlost</a:t>
            </a:r>
            <a:r>
              <a:rPr lang="en-US" sz="2600" dirty="0"/>
              <a:t> </a:t>
            </a:r>
            <a:r>
              <a:rPr lang="en-US" sz="2600" i="1" dirty="0"/>
              <a:t>v</a:t>
            </a:r>
          </a:p>
          <a:p>
            <a:r>
              <a:rPr lang="en-US" sz="2600" dirty="0" err="1"/>
              <a:t>zrychlení</a:t>
            </a:r>
            <a:r>
              <a:rPr lang="en-US" sz="2600" dirty="0"/>
              <a:t> </a:t>
            </a:r>
            <a:r>
              <a:rPr lang="en-US" sz="2600" i="1" dirty="0"/>
              <a:t>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99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Kinematika popisuje pohyb, ale nepátrá po jeho příčinách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en-US" sz="2600" dirty="0" err="1"/>
              <a:t>Kinematika</a:t>
            </a:r>
            <a:r>
              <a:rPr lang="en-US" sz="2600" dirty="0"/>
              <a:t> </a:t>
            </a:r>
            <a:r>
              <a:rPr lang="en-US" sz="2600" dirty="0" err="1"/>
              <a:t>studuje</a:t>
            </a:r>
            <a:r>
              <a:rPr lang="en-US" sz="2600" dirty="0"/>
              <a:t> </a:t>
            </a:r>
            <a:r>
              <a:rPr lang="en-US" sz="2600" dirty="0" err="1"/>
              <a:t>časové</a:t>
            </a:r>
            <a:r>
              <a:rPr lang="en-US" sz="2600" dirty="0"/>
              <a:t> </a:t>
            </a:r>
            <a:r>
              <a:rPr lang="en-US" sz="2600" dirty="0" err="1"/>
              <a:t>závislosti</a:t>
            </a:r>
            <a:r>
              <a:rPr lang="en-US" sz="2600" dirty="0"/>
              <a:t> </a:t>
            </a:r>
            <a:r>
              <a:rPr lang="en-US" sz="2600" dirty="0" err="1"/>
              <a:t>těchto</a:t>
            </a:r>
            <a:r>
              <a:rPr lang="en-US" sz="2600" dirty="0"/>
              <a:t> </a:t>
            </a:r>
            <a:r>
              <a:rPr lang="en-US" sz="2600" dirty="0" err="1"/>
              <a:t>veličin</a:t>
            </a:r>
            <a:r>
              <a:rPr lang="en-US" sz="2600" dirty="0"/>
              <a:t> a </a:t>
            </a:r>
            <a:r>
              <a:rPr lang="en-US" sz="2600" dirty="0" err="1"/>
              <a:t>hledá</a:t>
            </a:r>
            <a:r>
              <a:rPr lang="en-US" sz="2600" dirty="0"/>
              <a:t> </a:t>
            </a:r>
            <a:r>
              <a:rPr lang="en-US" sz="2600" dirty="0" err="1"/>
              <a:t>mezi</a:t>
            </a:r>
            <a:r>
              <a:rPr lang="en-US" sz="2600" dirty="0"/>
              <a:t> </a:t>
            </a:r>
            <a:r>
              <a:rPr lang="en-US" sz="2600" dirty="0" err="1"/>
              <a:t>nimi</a:t>
            </a:r>
            <a:r>
              <a:rPr lang="en-US" sz="2600" dirty="0"/>
              <a:t> </a:t>
            </a:r>
            <a:r>
              <a:rPr lang="en-US" sz="2600" dirty="0" err="1"/>
              <a:t>vztahy</a:t>
            </a:r>
            <a:r>
              <a:rPr lang="en-US" sz="2600" dirty="0"/>
              <a:t>. </a:t>
            </a:r>
            <a:r>
              <a:rPr lang="en-US" sz="2600" dirty="0" err="1"/>
              <a:t>Například</a:t>
            </a:r>
            <a:r>
              <a:rPr lang="en-US" sz="2600" dirty="0"/>
              <a:t> pro </a:t>
            </a:r>
            <a:r>
              <a:rPr lang="en-US" sz="2600" dirty="0" err="1"/>
              <a:t>přímočarý</a:t>
            </a:r>
            <a:r>
              <a:rPr lang="en-US" sz="2600" dirty="0"/>
              <a:t> </a:t>
            </a:r>
            <a:r>
              <a:rPr lang="en-US" sz="2600" dirty="0" err="1"/>
              <a:t>rovnoměrně</a:t>
            </a:r>
            <a:r>
              <a:rPr lang="en-US" sz="2600" dirty="0"/>
              <a:t> </a:t>
            </a:r>
            <a:r>
              <a:rPr lang="en-US" sz="2600" dirty="0" err="1"/>
              <a:t>zrychlený</a:t>
            </a:r>
            <a:r>
              <a:rPr lang="en-US" sz="2600" dirty="0"/>
              <a:t> </a:t>
            </a:r>
            <a:r>
              <a:rPr lang="en-US" sz="2600" dirty="0" err="1"/>
              <a:t>pohyb</a:t>
            </a:r>
            <a:r>
              <a:rPr lang="en-US" sz="2600" dirty="0"/>
              <a:t> </a:t>
            </a:r>
            <a:r>
              <a:rPr lang="en-US" sz="2600" dirty="0" err="1"/>
              <a:t>platí</a:t>
            </a:r>
            <a:r>
              <a:rPr lang="en-US" sz="2600" dirty="0"/>
              <a:t> </a:t>
            </a:r>
            <a:r>
              <a:rPr lang="en-US" sz="2600" dirty="0" err="1"/>
              <a:t>základní</a:t>
            </a:r>
            <a:r>
              <a:rPr lang="en-US" sz="2600" dirty="0"/>
              <a:t> </a:t>
            </a:r>
            <a:r>
              <a:rPr lang="en-US" sz="2600" dirty="0" err="1"/>
              <a:t>kinematické</a:t>
            </a:r>
            <a:r>
              <a:rPr lang="en-US" sz="2600" dirty="0"/>
              <a:t> </a:t>
            </a:r>
            <a:r>
              <a:rPr lang="en-US" sz="2600" dirty="0" err="1"/>
              <a:t>rovnice</a:t>
            </a:r>
            <a:r>
              <a:rPr lang="en-US" sz="2600" dirty="0"/>
              <a:t>: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14" name="Obrázek 13" descr="Obsah obrázku snímek obrazovky, Písmo, řada/pruh, text&#10;&#10;Popis byl vytvořen automaticky">
            <a:extLst>
              <a:ext uri="{FF2B5EF4-FFF2-40B4-BE49-F238E27FC236}">
                <a16:creationId xmlns:a16="http://schemas.microsoft.com/office/drawing/2014/main" id="{2C6F97D9-C99E-4B58-8435-649CD2E4F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42" y="4754317"/>
            <a:ext cx="2726695" cy="169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66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Molekulová fyzika tvrdí následující:</a:t>
            </a:r>
          </a:p>
          <a:p>
            <a:pPr marL="0" lvl="0" indent="0">
              <a:buNone/>
            </a:pPr>
            <a:endParaRPr lang="cs-CZ" sz="2600" b="1" dirty="0"/>
          </a:p>
          <a:p>
            <a:pPr marL="514350" lvl="0" indent="-514350">
              <a:buFont typeface="+mj-lt"/>
              <a:buAutoNum type="arabicPeriod"/>
            </a:pPr>
            <a:r>
              <a:rPr lang="cs-CZ" sz="2600" dirty="0"/>
              <a:t>Látky všech skupenství se skládají z částic (atomy, molekuly…)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600" dirty="0"/>
              <a:t>Tyto částice se neustále a neuspořádaně (chaoticky) pohybují</a:t>
            </a:r>
          </a:p>
          <a:p>
            <a:pPr marL="514350" lvl="0" indent="-514350">
              <a:buFont typeface="+mj-lt"/>
              <a:buAutoNum type="arabicPeriod"/>
            </a:pPr>
            <a:endParaRPr lang="cs-CZ" sz="2600" dirty="0"/>
          </a:p>
          <a:p>
            <a:pPr marL="0" lvl="0" indent="0">
              <a:buNone/>
            </a:pPr>
            <a:r>
              <a:rPr lang="cs-CZ" sz="2600" dirty="0"/>
              <a:t>Důkazy: Brownův pohyb, difúze, osmóza</a:t>
            </a:r>
          </a:p>
          <a:p>
            <a:pPr marL="0" lvl="0" indent="0">
              <a:buNone/>
            </a:pPr>
            <a:endParaRPr lang="cs-CZ" sz="26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1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Brownův pohyb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lvl="0" indent="0">
              <a:buNone/>
            </a:pPr>
            <a:r>
              <a:rPr lang="cs-CZ" sz="2600" dirty="0"/>
              <a:t>Česká Wikipedie (ale i mnoho učebnic):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F8329B-3A51-4AA7-9147-6D5E7E29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22" y="4271209"/>
            <a:ext cx="11216347" cy="18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5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Brownův pohyb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lvl="0" indent="0">
              <a:buNone/>
            </a:pPr>
            <a:r>
              <a:rPr lang="cs-CZ" sz="2600" dirty="0"/>
              <a:t>Anglická Wikipedie: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90FC00-3559-4786-9BFF-7AA51CF27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03" y="4099790"/>
            <a:ext cx="112680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5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Brownův pohyb</a:t>
            </a:r>
          </a:p>
          <a:p>
            <a:pPr marL="0" lvl="0" indent="0">
              <a:buNone/>
            </a:pPr>
            <a:endParaRPr lang="cs-CZ" sz="26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3" name="01">
            <a:hlinkClick r:id="" action="ppaction://media"/>
            <a:extLst>
              <a:ext uri="{FF2B5EF4-FFF2-40B4-BE49-F238E27FC236}">
                <a16:creationId xmlns:a16="http://schemas.microsoft.com/office/drawing/2014/main" id="{7A95530A-1EF9-4F19-B62F-A47D93606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Kinematika částic v mikrosvětě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10022888" cy="43855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Brownův pohyb</a:t>
            </a:r>
          </a:p>
          <a:p>
            <a:pPr marL="0" lv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en-US" sz="2600" dirty="0" err="1"/>
              <a:t>První</a:t>
            </a:r>
            <a:r>
              <a:rPr lang="en-US" sz="2600" dirty="0"/>
              <a:t> </a:t>
            </a:r>
            <a:r>
              <a:rPr lang="en-US" sz="2600" dirty="0" err="1"/>
              <a:t>hypotézy</a:t>
            </a:r>
            <a:r>
              <a:rPr lang="cs-CZ" sz="2600" dirty="0"/>
              <a:t>:</a:t>
            </a:r>
            <a:r>
              <a:rPr lang="en-US" sz="2600" dirty="0"/>
              <a:t> </a:t>
            </a:r>
            <a:endParaRPr lang="cs-CZ" sz="2600" dirty="0"/>
          </a:p>
          <a:p>
            <a:r>
              <a:rPr lang="en-US" sz="2600" dirty="0" err="1"/>
              <a:t>Někteří</a:t>
            </a:r>
            <a:r>
              <a:rPr lang="en-US" sz="2600" dirty="0"/>
              <a:t> </a:t>
            </a:r>
            <a:r>
              <a:rPr lang="en-US" sz="2600" dirty="0" err="1"/>
              <a:t>vědci</a:t>
            </a:r>
            <a:r>
              <a:rPr lang="en-US" sz="2600" dirty="0"/>
              <a:t> </a:t>
            </a:r>
            <a:r>
              <a:rPr lang="en-US" sz="2600" dirty="0" err="1"/>
              <a:t>navrhovali</a:t>
            </a:r>
            <a:r>
              <a:rPr lang="en-US" sz="2600" dirty="0"/>
              <a:t>, </a:t>
            </a:r>
            <a:r>
              <a:rPr lang="en-US" sz="2600" dirty="0" err="1"/>
              <a:t>že</a:t>
            </a:r>
            <a:r>
              <a:rPr lang="en-US" sz="2600" dirty="0"/>
              <a:t> </a:t>
            </a:r>
            <a:r>
              <a:rPr lang="en-US" sz="2600" dirty="0" err="1"/>
              <a:t>pohyb</a:t>
            </a:r>
            <a:r>
              <a:rPr lang="en-US" sz="2600" dirty="0"/>
              <a:t> je </a:t>
            </a:r>
            <a:r>
              <a:rPr lang="en-US" sz="2600" dirty="0" err="1"/>
              <a:t>způsoben</a:t>
            </a:r>
            <a:r>
              <a:rPr lang="en-US" sz="2600" dirty="0"/>
              <a:t> </a:t>
            </a:r>
            <a:r>
              <a:rPr lang="en-US" sz="2600" dirty="0" err="1"/>
              <a:t>teplotními</a:t>
            </a:r>
            <a:r>
              <a:rPr lang="en-US" sz="2600" dirty="0"/>
              <a:t> </a:t>
            </a:r>
            <a:r>
              <a:rPr lang="en-US" sz="2600" dirty="0" err="1"/>
              <a:t>proudy</a:t>
            </a:r>
            <a:r>
              <a:rPr lang="en-US" sz="2600" dirty="0"/>
              <a:t> v </a:t>
            </a:r>
            <a:r>
              <a:rPr lang="en-US" sz="2600" dirty="0" err="1"/>
              <a:t>kapalině</a:t>
            </a:r>
            <a:r>
              <a:rPr lang="en-US" sz="2600" dirty="0"/>
              <a:t> nebo </a:t>
            </a:r>
            <a:r>
              <a:rPr lang="en-US" sz="2600" dirty="0" err="1"/>
              <a:t>že</a:t>
            </a:r>
            <a:r>
              <a:rPr lang="en-US" sz="2600" dirty="0"/>
              <a:t> </a:t>
            </a:r>
            <a:r>
              <a:rPr lang="en-US" sz="2600" dirty="0" err="1"/>
              <a:t>jde</a:t>
            </a:r>
            <a:r>
              <a:rPr lang="en-US" sz="2600" dirty="0"/>
              <a:t> o </a:t>
            </a:r>
            <a:r>
              <a:rPr lang="en-US" sz="2600" dirty="0" err="1"/>
              <a:t>elektrostatické</a:t>
            </a:r>
            <a:r>
              <a:rPr lang="en-US" sz="2600" dirty="0"/>
              <a:t> </a:t>
            </a:r>
            <a:r>
              <a:rPr lang="en-US" sz="2600" dirty="0" err="1"/>
              <a:t>efekty</a:t>
            </a:r>
            <a:r>
              <a:rPr lang="en-US" sz="2600" dirty="0"/>
              <a:t>.</a:t>
            </a:r>
          </a:p>
          <a:p>
            <a:r>
              <a:rPr lang="en-US" sz="2600" dirty="0"/>
              <a:t>James Clerk Maxwell a Ludwig Boltzmann </a:t>
            </a:r>
            <a:r>
              <a:rPr lang="en-US" sz="2600" dirty="0" err="1"/>
              <a:t>pracovali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kinetické</a:t>
            </a:r>
            <a:r>
              <a:rPr lang="en-US" sz="2600" dirty="0"/>
              <a:t> </a:t>
            </a:r>
            <a:r>
              <a:rPr lang="en-US" sz="2600" dirty="0" err="1"/>
              <a:t>teorii</a:t>
            </a:r>
            <a:r>
              <a:rPr lang="en-US" sz="2600" dirty="0"/>
              <a:t> </a:t>
            </a:r>
            <a:r>
              <a:rPr lang="en-US" sz="2600" dirty="0" err="1"/>
              <a:t>plynů</a:t>
            </a:r>
            <a:r>
              <a:rPr lang="en-US" sz="2600" dirty="0"/>
              <a:t>, ale </a:t>
            </a:r>
            <a:r>
              <a:rPr lang="en-US" sz="2600" dirty="0" err="1"/>
              <a:t>vztah</a:t>
            </a:r>
            <a:r>
              <a:rPr lang="en-US" sz="2600" dirty="0"/>
              <a:t> k </a:t>
            </a:r>
            <a:r>
              <a:rPr lang="en-US" sz="2600" dirty="0" err="1"/>
              <a:t>Brownovu</a:t>
            </a:r>
            <a:r>
              <a:rPr lang="en-US" sz="2600" dirty="0"/>
              <a:t> </a:t>
            </a:r>
            <a:r>
              <a:rPr lang="en-US" sz="2600" dirty="0" err="1"/>
              <a:t>pohybu</a:t>
            </a:r>
            <a:r>
              <a:rPr lang="en-US" sz="2600" dirty="0"/>
              <a:t> </a:t>
            </a:r>
            <a:r>
              <a:rPr lang="en-US" sz="2600" dirty="0" err="1"/>
              <a:t>nebyl</a:t>
            </a:r>
            <a:r>
              <a:rPr lang="en-US" sz="2600" dirty="0"/>
              <a:t> </a:t>
            </a:r>
            <a:r>
              <a:rPr lang="en-US" sz="2600" dirty="0" err="1"/>
              <a:t>ještě</a:t>
            </a:r>
            <a:r>
              <a:rPr lang="en-US" sz="2600" dirty="0"/>
              <a:t> </a:t>
            </a:r>
            <a:r>
              <a:rPr lang="en-US" sz="2600" dirty="0" err="1"/>
              <a:t>jasně</a:t>
            </a:r>
            <a:r>
              <a:rPr lang="en-US" sz="2600" dirty="0"/>
              <a:t> </a:t>
            </a:r>
            <a:r>
              <a:rPr lang="en-US" sz="2600" dirty="0" err="1"/>
              <a:t>formulován</a:t>
            </a:r>
            <a:r>
              <a:rPr lang="en-US" sz="2600" dirty="0"/>
              <a:t>.</a:t>
            </a:r>
          </a:p>
          <a:p>
            <a:pPr marL="0" lvl="0" indent="0">
              <a:buNone/>
            </a:pPr>
            <a:endParaRPr lang="cs-CZ" sz="26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03916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2959</TotalTime>
  <Words>1241</Words>
  <Application>Microsoft Office PowerPoint</Application>
  <PresentationFormat>Širokoúhlá obrazovka</PresentationFormat>
  <Paragraphs>154</Paragraphs>
  <Slides>25</Slides>
  <Notes>1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Trebuchet MS</vt:lpstr>
      <vt:lpstr>Berlín</vt:lpstr>
      <vt:lpstr>  Fyzika pro chemiky  LS 2025</vt:lpstr>
      <vt:lpstr>Sylabus</vt:lpstr>
      <vt:lpstr>Kinematika</vt:lpstr>
      <vt:lpstr>Kinematika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částic v mikrosvětě</vt:lpstr>
      <vt:lpstr>Kinematika - 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Diplomová práce  Hvězdy ve středoškolské fyzice</dc:title>
  <dc:creator>Týna</dc:creator>
  <cp:lastModifiedBy>Šlégr Jan, doc. RNDr.</cp:lastModifiedBy>
  <cp:revision>109</cp:revision>
  <dcterms:created xsi:type="dcterms:W3CDTF">2017-06-07T17:41:57Z</dcterms:created>
  <dcterms:modified xsi:type="dcterms:W3CDTF">2025-02-18T21:06:55Z</dcterms:modified>
</cp:coreProperties>
</file>