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22"/>
  </p:notesMasterIdLst>
  <p:sldIdLst>
    <p:sldId id="256" r:id="rId2"/>
    <p:sldId id="342" r:id="rId3"/>
    <p:sldId id="336" r:id="rId4"/>
    <p:sldId id="380" r:id="rId5"/>
    <p:sldId id="375" r:id="rId6"/>
    <p:sldId id="376" r:id="rId7"/>
    <p:sldId id="377" r:id="rId8"/>
    <p:sldId id="379" r:id="rId9"/>
    <p:sldId id="378" r:id="rId10"/>
    <p:sldId id="381" r:id="rId11"/>
    <p:sldId id="383" r:id="rId12"/>
    <p:sldId id="382" r:id="rId13"/>
    <p:sldId id="385" r:id="rId14"/>
    <p:sldId id="386" r:id="rId15"/>
    <p:sldId id="387" r:id="rId16"/>
    <p:sldId id="388" r:id="rId17"/>
    <p:sldId id="384" r:id="rId18"/>
    <p:sldId id="389" r:id="rId19"/>
    <p:sldId id="390" r:id="rId20"/>
    <p:sldId id="35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légr Jan, doc. RNDr." initials="ŠJdR" lastIdx="1" clrIdx="0">
    <p:extLst>
      <p:ext uri="{19B8F6BF-5375-455C-9EA6-DF929625EA0E}">
        <p15:presenceInfo xmlns:p15="http://schemas.microsoft.com/office/powerpoint/2012/main" userId="Šlégr Jan, doc. RNDr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4D0"/>
    <a:srgbClr val="E9E5E2"/>
    <a:srgbClr val="E2DEDB"/>
    <a:srgbClr val="F0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6716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6154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06T10:25:24.28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63B2F-AF0F-4C7F-BD65-F7FEB7F70C02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4A462-9439-4961-A44B-4A8B9910B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64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peistemiologickém</a:t>
            </a:r>
            <a:r>
              <a:rPr lang="en-US" dirty="0"/>
              <a:t> </a:t>
            </a:r>
            <a:r>
              <a:rPr lang="en-US" dirty="0" err="1"/>
              <a:t>paradigmatu</a:t>
            </a:r>
            <a:r>
              <a:rPr lang="en-US" dirty="0"/>
              <a:t> </a:t>
            </a:r>
            <a:r>
              <a:rPr lang="en-US" dirty="0" err="1"/>
              <a:t>získávání</a:t>
            </a:r>
            <a:r>
              <a:rPr lang="en-US" dirty="0"/>
              <a:t> </a:t>
            </a:r>
            <a:r>
              <a:rPr lang="en-US" dirty="0" err="1"/>
              <a:t>znalostí</a:t>
            </a:r>
            <a:r>
              <a:rPr lang="en-US" dirty="0"/>
              <a:t> </a:t>
            </a:r>
            <a:r>
              <a:rPr lang="en-US" dirty="0" err="1"/>
              <a:t>metodickou</a:t>
            </a:r>
            <a:r>
              <a:rPr lang="en-US" dirty="0"/>
              <a:t> a </a:t>
            </a:r>
            <a:r>
              <a:rPr lang="en-US" dirty="0" err="1"/>
              <a:t>empirickou</a:t>
            </a:r>
            <a:r>
              <a:rPr lang="en-US" dirty="0"/>
              <a:t> </a:t>
            </a:r>
            <a:r>
              <a:rPr lang="en-US" dirty="0" err="1"/>
              <a:t>falzifikací</a:t>
            </a:r>
            <a:r>
              <a:rPr lang="en-US" dirty="0"/>
              <a:t> </a:t>
            </a:r>
            <a:r>
              <a:rPr lang="en-US" dirty="0" err="1"/>
              <a:t>hypotéz</a:t>
            </a:r>
            <a:r>
              <a:rPr lang="en-US" dirty="0"/>
              <a:t> pro </a:t>
            </a:r>
            <a:r>
              <a:rPr lang="en-US" dirty="0" err="1"/>
              <a:t>získání</a:t>
            </a:r>
            <a:r>
              <a:rPr lang="en-US" dirty="0"/>
              <a:t> </a:t>
            </a:r>
            <a:r>
              <a:rPr lang="en-US" dirty="0" err="1"/>
              <a:t>teorií</a:t>
            </a:r>
            <a:r>
              <a:rPr lang="en-US" dirty="0"/>
              <a:t> </a:t>
            </a:r>
            <a:r>
              <a:rPr lang="en-US" dirty="0" err="1"/>
              <a:t>založených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důkazech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21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88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59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57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700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918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885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74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053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321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68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3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8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6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95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44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74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472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2721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90030-AF8C-41E6-AF78-85ACCEE9938F}" type="datetimeFigureOut">
              <a:rPr lang="cs-CZ" smtClean="0"/>
              <a:t>02.03.2025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66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comments" Target="../comments/commen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7E8276-AB6F-4CA8-A9EC-E4DC0D21D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" y="1291054"/>
            <a:ext cx="8958227" cy="2659378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cs-CZ" sz="4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sz="4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Fyzika pro chemiky </a:t>
            </a:r>
            <a:b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EFCD3E-2F86-4C41-8302-4F3860826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5801" y="2769084"/>
            <a:ext cx="3046199" cy="2451312"/>
          </a:xfr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14000"/>
              </a:lnSpc>
            </a:pPr>
            <a:r>
              <a:rPr lang="cs-CZ" sz="3000" b="1" dirty="0"/>
              <a:t>Jan Šlégr</a:t>
            </a:r>
          </a:p>
          <a:p>
            <a:pPr algn="ctr" defTabSz="457200">
              <a:lnSpc>
                <a:spcPct val="114000"/>
              </a:lnSpc>
            </a:pPr>
            <a:r>
              <a:rPr lang="cs-CZ" sz="2500" b="1" dirty="0"/>
              <a:t>jan.slegr@uhk.cz</a:t>
            </a:r>
          </a:p>
          <a:p>
            <a:pPr algn="ctr" defTabSz="457200">
              <a:lnSpc>
                <a:spcPct val="114000"/>
              </a:lnSpc>
            </a:pPr>
            <a:endParaRPr lang="cs-CZ" sz="3000" b="1" dirty="0"/>
          </a:p>
          <a:p>
            <a:pPr algn="ctr" defTabSz="457200">
              <a:lnSpc>
                <a:spcPct val="114000"/>
              </a:lnSpc>
            </a:pPr>
            <a:endParaRPr lang="cs-CZ" sz="30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5FBCBDC-ADDA-4C03-BD25-68CA57DB17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7322092" y="480060"/>
            <a:ext cx="1036320" cy="89916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843202A-C5BA-46D0-B827-9768495D235C}"/>
              </a:ext>
            </a:extLst>
          </p:cNvPr>
          <p:cNvSpPr txBox="1"/>
          <p:nvPr/>
        </p:nvSpPr>
        <p:spPr>
          <a:xfrm>
            <a:off x="8411751" y="586740"/>
            <a:ext cx="3431339" cy="765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cs-CZ" sz="2000" b="1" dirty="0"/>
              <a:t>Univerzita Hradec Králové</a:t>
            </a:r>
          </a:p>
          <a:p>
            <a:pPr>
              <a:lnSpc>
                <a:spcPct val="114000"/>
              </a:lnSpc>
            </a:pPr>
            <a:r>
              <a:rPr lang="cs-CZ" sz="2000" b="1" dirty="0"/>
              <a:t>Přírodovědecká fakulta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DD2A9FE1-5727-411B-B2B0-6FDB9621CD9B}"/>
              </a:ext>
            </a:extLst>
          </p:cNvPr>
          <p:cNvSpPr/>
          <p:nvPr/>
        </p:nvSpPr>
        <p:spPr>
          <a:xfrm>
            <a:off x="3252947" y="4558676"/>
            <a:ext cx="294343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4000" dirty="0"/>
              <a:t>Přednáška 3</a:t>
            </a:r>
          </a:p>
          <a:p>
            <a:pPr algn="ctr"/>
            <a:r>
              <a:rPr lang="cs-CZ" sz="4000" dirty="0"/>
              <a:t>Dynamika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3099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Dynamický pohled: </a:t>
                </a:r>
                <a:r>
                  <a:rPr lang="cs-CZ" sz="2600" b="1" dirty="0" err="1"/>
                  <a:t>Arrheniova</a:t>
                </a:r>
                <a:r>
                  <a:rPr lang="cs-CZ" sz="2600" b="1" dirty="0"/>
                  <a:t> rovnice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5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5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5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5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5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5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654B4593-C2F3-455A-90A9-2D4F8D5F2675}"/>
                  </a:ext>
                </a:extLst>
              </p:cNvPr>
              <p:cNvSpPr/>
              <p:nvPr/>
            </p:nvSpPr>
            <p:spPr>
              <a:xfrm>
                <a:off x="680321" y="4373619"/>
                <a:ext cx="9769064" cy="24929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600" dirty="0"/>
                  <a:t> </a:t>
                </a:r>
                <a:r>
                  <a:rPr lang="cs-CZ" sz="2600" dirty="0"/>
                  <a:t>je </a:t>
                </a:r>
                <a:r>
                  <a:rPr lang="en-US" sz="2600" dirty="0" err="1"/>
                  <a:t>faktor</a:t>
                </a:r>
                <a:r>
                  <a:rPr lang="en-US" sz="2600" dirty="0"/>
                  <a:t> </a:t>
                </a:r>
                <a:r>
                  <a:rPr lang="en-US" sz="2600" dirty="0" err="1"/>
                  <a:t>frekvence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srážek</a:t>
                </a:r>
                <a:r>
                  <a:rPr lang="cs-CZ" sz="2600" dirty="0"/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600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600" dirty="0"/>
                  <a:t>​ je </a:t>
                </a:r>
                <a:r>
                  <a:rPr lang="en-US" sz="2600" dirty="0" err="1"/>
                  <a:t>aktivační</a:t>
                </a:r>
                <a:r>
                  <a:rPr lang="en-US" sz="2600" dirty="0"/>
                  <a:t> </a:t>
                </a:r>
                <a:r>
                  <a:rPr lang="en-US" sz="2600" dirty="0" err="1"/>
                  <a:t>energie</a:t>
                </a:r>
                <a:r>
                  <a:rPr lang="en-US" sz="2600" dirty="0"/>
                  <a:t>,</a:t>
                </a:r>
                <a:endParaRPr lang="cs-CZ" sz="2600" dirty="0"/>
              </a:p>
              <a:p>
                <a14:m>
                  <m:oMath xmlns:m="http://schemas.openxmlformats.org/officeDocument/2006/math"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600" dirty="0"/>
                  <a:t> je </a:t>
                </a:r>
                <a:r>
                  <a:rPr lang="cs-CZ" sz="2600" dirty="0"/>
                  <a:t>molární </a:t>
                </a:r>
                <a:r>
                  <a:rPr lang="en-US" sz="2600" dirty="0" err="1"/>
                  <a:t>plynová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konstanta</a:t>
                </a:r>
                <a:r>
                  <a:rPr lang="en-US" sz="2600" dirty="0"/>
                  <a:t> </a:t>
                </a:r>
                <a:endParaRPr lang="cs-CZ" sz="2600" dirty="0"/>
              </a:p>
              <a:p>
                <a14:m>
                  <m:oMath xmlns:m="http://schemas.openxmlformats.org/officeDocument/2006/math"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600" dirty="0"/>
                  <a:t> </a:t>
                </a:r>
                <a:r>
                  <a:rPr lang="cs-CZ" sz="2600" dirty="0"/>
                  <a:t> </a:t>
                </a:r>
                <a:r>
                  <a:rPr lang="cs-CZ" sz="2600" dirty="0" err="1"/>
                  <a:t>temrodynamická</a:t>
                </a:r>
                <a:r>
                  <a:rPr lang="cs-CZ" sz="2600" dirty="0"/>
                  <a:t> teplota</a:t>
                </a:r>
              </a:p>
              <a:p>
                <a:endParaRPr lang="cs-CZ" sz="2600" dirty="0"/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654B4593-C2F3-455A-90A9-2D4F8D5F26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321" y="4373619"/>
                <a:ext cx="9769064" cy="2492990"/>
              </a:xfrm>
              <a:prstGeom prst="rect">
                <a:avLst/>
              </a:prstGeom>
              <a:blipFill>
                <a:blip r:embed="rId4"/>
                <a:stretch>
                  <a:fillRect t="-2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7137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Dynamický pohled: </a:t>
                </a:r>
                <a:r>
                  <a:rPr lang="cs-CZ" sz="2600" b="1" dirty="0" err="1"/>
                  <a:t>Arrheniova</a:t>
                </a:r>
                <a:r>
                  <a:rPr lang="cs-CZ" sz="2600" b="1" dirty="0"/>
                  <a:t> rovnice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5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5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5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5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5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5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654B4593-C2F3-455A-90A9-2D4F8D5F2675}"/>
                  </a:ext>
                </a:extLst>
              </p:cNvPr>
              <p:cNvSpPr/>
              <p:nvPr/>
            </p:nvSpPr>
            <p:spPr>
              <a:xfrm>
                <a:off x="680320" y="4373619"/>
                <a:ext cx="10235723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600" dirty="0"/>
                  <a:t>A</a:t>
                </a:r>
                <a:r>
                  <a:rPr lang="en-US" sz="2600" dirty="0" err="1"/>
                  <a:t>ktivační</a:t>
                </a:r>
                <a:r>
                  <a:rPr lang="en-US" sz="2600" dirty="0"/>
                  <a:t> </a:t>
                </a:r>
                <a:r>
                  <a:rPr lang="en-US" sz="2600" dirty="0" err="1"/>
                  <a:t>energie</a:t>
                </a:r>
                <a:r>
                  <a:rPr lang="cs-CZ" sz="2600" dirty="0"/>
                  <a:t>:</a:t>
                </a:r>
              </a:p>
              <a:p>
                <a:endParaRPr lang="cs-CZ" sz="2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 dirty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  <m:sup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8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2800" i="0" dirty="0" err="1">
                          <a:latin typeface="Cambria Math" panose="02040503050406030204" pitchFamily="18" charset="0"/>
                        </a:rPr>
                        <m:t>produkty</m:t>
                      </m:r>
                    </m:oMath>
                  </m:oMathPara>
                </a14:m>
                <a:endParaRPr lang="cs-CZ" sz="2600" dirty="0"/>
              </a:p>
              <a:p>
                <a:endParaRPr lang="cs-CZ" sz="2600" dirty="0"/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654B4593-C2F3-455A-90A9-2D4F8D5F26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320" y="4373619"/>
                <a:ext cx="10235723" cy="2123658"/>
              </a:xfrm>
              <a:prstGeom prst="rect">
                <a:avLst/>
              </a:prstGeom>
              <a:blipFill>
                <a:blip r:embed="rId4"/>
                <a:stretch>
                  <a:fillRect l="-1072" t="-2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058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Dynamický pohled: </a:t>
                </a:r>
                <a:r>
                  <a:rPr lang="cs-CZ" sz="2600" b="1" dirty="0" err="1"/>
                  <a:t>Arrheniova</a:t>
                </a:r>
                <a:r>
                  <a:rPr lang="cs-CZ" sz="2600" b="1" dirty="0"/>
                  <a:t> rovnice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5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5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5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5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5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5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5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5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3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/>
              <p:nvPr/>
            </p:nvSpPr>
            <p:spPr>
              <a:xfrm>
                <a:off x="336330" y="4529645"/>
                <a:ext cx="10642775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600" dirty="0" err="1"/>
                  <a:t>Molekuly</a:t>
                </a:r>
                <a:r>
                  <a:rPr lang="en-US" altLang="en-US" sz="2600" dirty="0"/>
                  <a:t> v </a:t>
                </a:r>
                <a:r>
                  <a:rPr lang="en-US" altLang="en-US" sz="2600" dirty="0" err="1"/>
                  <a:t>plynném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stavu</a:t>
                </a:r>
                <a:r>
                  <a:rPr lang="en-US" altLang="en-US" sz="2600" dirty="0"/>
                  <a:t> se </a:t>
                </a:r>
                <a:r>
                  <a:rPr lang="en-US" altLang="en-US" sz="2600" dirty="0" err="1"/>
                  <a:t>pohybují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podle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Maxwellova</a:t>
                </a:r>
                <a:r>
                  <a:rPr lang="en-US" altLang="en-US" sz="2600" dirty="0"/>
                  <a:t>–</a:t>
                </a:r>
                <a:r>
                  <a:rPr lang="en-US" altLang="en-US" sz="2600" dirty="0" err="1"/>
                  <a:t>Boltzmannova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rozdělení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rychlostí</a:t>
                </a:r>
                <a:endParaRPr lang="cs-CZ" altLang="en-US" sz="2600" dirty="0"/>
              </a:p>
              <a:p>
                <a:pPr lvl="0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000" dirty="0"/>
              </a:p>
              <a:p>
                <a:pPr lvl="0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600" dirty="0" err="1"/>
                  <a:t>Pouze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část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molekul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má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dostatečnou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kinetickou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energii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ke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překonání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aktivační</a:t>
                </a:r>
                <a:r>
                  <a:rPr lang="en-US" altLang="en-US" sz="2600" dirty="0"/>
                  <a:t> </a:t>
                </a:r>
                <a:r>
                  <a:rPr lang="en-US" altLang="en-US" sz="2600" dirty="0" err="1"/>
                  <a:t>bariéry</a:t>
                </a:r>
                <a:r>
                  <a:rPr lang="en-US" altLang="en-US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60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en-US" sz="260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altLang="en-US" sz="2600" dirty="0"/>
                  <a:t>​</a:t>
                </a:r>
                <a:r>
                  <a:rPr lang="cs-CZ" altLang="en-US" sz="2600" dirty="0"/>
                  <a:t> (aby reakce proběhla, musí být součet kinetických energií alespoň roven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cs-CZ" altLang="en-US" sz="2600" dirty="0"/>
                  <a:t>, jinak se odrazí bez reakce)</a:t>
                </a:r>
                <a:endParaRPr lang="en-US" altLang="en-US" sz="2600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0" y="4529645"/>
                <a:ext cx="10642775" cy="2246769"/>
              </a:xfrm>
              <a:prstGeom prst="rect">
                <a:avLst/>
              </a:prstGeom>
              <a:blipFill>
                <a:blip r:embed="rId5"/>
                <a:stretch>
                  <a:fillRect l="-1031" t="-2439" b="-5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1295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Příklad: Výpočet pravděpodobnosti reakce molekuly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4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/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Aktivační </a:t>
                </a:r>
                <a:r>
                  <a:rPr lang="en-US" sz="2800" dirty="0" err="1"/>
                  <a:t>energie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reakce</a:t>
                </a:r>
                <a:r>
                  <a:rPr lang="en-US" sz="2800" dirty="0"/>
                  <a:t>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i="1" dirty="0" err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</a:rPr>
                      <m:t>= 50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kJ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mol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en-US" sz="2800" dirty="0"/>
                  <a:t>a </a:t>
                </a:r>
                <a:r>
                  <a:rPr lang="en-US" sz="2800" dirty="0" err="1"/>
                  <a:t>teplota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 500 </m:t>
                    </m:r>
                    <m:r>
                      <m:rPr>
                        <m:sty m:val="p"/>
                      </m:rPr>
                      <a:rPr lang="en-US" sz="2800" i="0" dirty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cs-CZ" sz="2800" dirty="0"/>
                  <a:t>.</a:t>
                </a:r>
                <a:endParaRPr lang="en-US" sz="2800" dirty="0"/>
              </a:p>
              <a:p>
                <a:r>
                  <a:rPr lang="cs-CZ" sz="2800" dirty="0"/>
                  <a:t>Jaká je </a:t>
                </a:r>
                <a:r>
                  <a:rPr lang="en-US" sz="2800" dirty="0" err="1"/>
                  <a:t>ravděpodobnost</a:t>
                </a:r>
                <a:r>
                  <a:rPr lang="en-US" sz="2800" dirty="0"/>
                  <a:t> </a:t>
                </a:r>
                <a:r>
                  <a:rPr lang="en-US" sz="2800" dirty="0" err="1"/>
                  <a:t>překonání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bariéry</a:t>
                </a:r>
                <a:r>
                  <a:rPr lang="cs-CZ" sz="2800" dirty="0"/>
                  <a:t>?</a:t>
                </a:r>
                <a:endParaRPr lang="en-US" sz="2800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  <a:blipFill>
                <a:blip r:embed="rId4"/>
                <a:stretch>
                  <a:fillRect l="-1145" b="-1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9341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Příklad: Energie molekuly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4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/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Aktivační </a:t>
                </a:r>
                <a:r>
                  <a:rPr lang="en-US" sz="2800" dirty="0" err="1"/>
                  <a:t>energie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reakce</a:t>
                </a:r>
                <a:r>
                  <a:rPr lang="en-US" sz="2800" dirty="0"/>
                  <a:t>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i="1" dirty="0" err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</a:rPr>
                      <m:t>= 50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kJ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mol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en-US" sz="2800" dirty="0"/>
                  <a:t>a </a:t>
                </a:r>
                <a:r>
                  <a:rPr lang="en-US" sz="2800" dirty="0" err="1"/>
                  <a:t>teplota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 500 </m:t>
                    </m:r>
                    <m:r>
                      <m:rPr>
                        <m:sty m:val="p"/>
                      </m:rPr>
                      <a:rPr lang="en-US" sz="2800" i="0" dirty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cs-CZ" sz="2800" dirty="0"/>
                  <a:t>.</a:t>
                </a:r>
                <a:endParaRPr lang="en-US" sz="2800" dirty="0"/>
              </a:p>
              <a:p>
                <a:r>
                  <a:rPr lang="cs-CZ" sz="2800" dirty="0"/>
                  <a:t>Jaká je střední energie jedné molekuly podle aktivační energie?</a:t>
                </a:r>
                <a:endParaRPr lang="en-US" sz="2800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  <a:blipFill>
                <a:blip r:embed="rId4"/>
                <a:stretch>
                  <a:fillRect l="-1145" b="-1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57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Příklad: Energie molekuly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4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/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Aktivační </a:t>
                </a:r>
                <a:r>
                  <a:rPr lang="en-US" sz="2800" dirty="0" err="1"/>
                  <a:t>energie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reakce</a:t>
                </a:r>
                <a:r>
                  <a:rPr lang="en-US" sz="2800" dirty="0"/>
                  <a:t>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i="1" dirty="0" err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</a:rPr>
                      <m:t>= 50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kJ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mol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en-US" sz="2800" dirty="0"/>
                  <a:t>a </a:t>
                </a:r>
                <a:r>
                  <a:rPr lang="en-US" sz="2800" dirty="0" err="1"/>
                  <a:t>teplota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 500 </m:t>
                    </m:r>
                    <m:r>
                      <m:rPr>
                        <m:sty m:val="p"/>
                      </m:rPr>
                      <a:rPr lang="en-US" sz="2800" i="0" dirty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cs-CZ" sz="2800" dirty="0"/>
                  <a:t>.</a:t>
                </a:r>
                <a:endParaRPr lang="en-US" sz="2800" dirty="0"/>
              </a:p>
              <a:p>
                <a:r>
                  <a:rPr lang="cs-CZ" sz="2800" dirty="0"/>
                  <a:t>Jaká je střední energie jedné molekuly podle aktivační energie?</a:t>
                </a:r>
                <a:endParaRPr lang="en-US" sz="2800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  <a:blipFill>
                <a:blip r:embed="rId4"/>
                <a:stretch>
                  <a:fillRect l="-1145" b="-1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348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Příklad: Rychlost molekuly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40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40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4000" b="0" i="1" dirty="0" smtClean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/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Aktivační </a:t>
                </a:r>
                <a:r>
                  <a:rPr lang="en-US" sz="2800" dirty="0" err="1"/>
                  <a:t>energie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reakce</a:t>
                </a:r>
                <a:r>
                  <a:rPr lang="en-US" sz="2800" dirty="0"/>
                  <a:t>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i="1" dirty="0" err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</a:rPr>
                      <m:t>= 50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kJ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i="0" dirty="0">
                            <a:latin typeface="Cambria Math" panose="02040503050406030204" pitchFamily="18" charset="0"/>
                          </a:rPr>
                          <m:t>mol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en-US" sz="2800" dirty="0"/>
                  <a:t>a </a:t>
                </a:r>
                <a:r>
                  <a:rPr lang="en-US" sz="2800" dirty="0" err="1"/>
                  <a:t>teplota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= 500 </m:t>
                    </m:r>
                    <m:r>
                      <m:rPr>
                        <m:sty m:val="p"/>
                      </m:rPr>
                      <a:rPr lang="en-US" sz="2800" i="0" dirty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cs-CZ" sz="2800" dirty="0"/>
                  <a:t>.</a:t>
                </a:r>
                <a:endParaRPr lang="en-US" sz="2800" dirty="0"/>
              </a:p>
              <a:p>
                <a:r>
                  <a:rPr lang="cs-CZ" sz="2800" dirty="0"/>
                  <a:t>Jaká je střední rychlost jedné molekuly?</a:t>
                </a:r>
                <a:endParaRPr lang="en-US" sz="2800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D626EADD-B3DB-4758-A2D5-205F62BA8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30" y="4529645"/>
                <a:ext cx="10642775" cy="1155253"/>
              </a:xfrm>
              <a:prstGeom prst="rect">
                <a:avLst/>
              </a:prstGeom>
              <a:blipFill>
                <a:blip r:embed="rId4"/>
                <a:stretch>
                  <a:fillRect l="-1145" b="-1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0670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E6A719F4-8E8B-48C6-A5BB-091D08152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3152" y="2096910"/>
            <a:ext cx="6341029" cy="461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16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2802" y="2344544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Jaký je původ aktivační energie?</a:t>
                </a:r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:r>
                  <a:rPr lang="cs-CZ" sz="2600" dirty="0"/>
                  <a:t>Aby proběhla chemická reakce, musíme </a:t>
                </a:r>
                <a:r>
                  <a:rPr lang="cs-CZ" sz="2600" b="1" dirty="0"/>
                  <a:t>přeuspořádat vazby</a:t>
                </a:r>
                <a:r>
                  <a:rPr lang="cs-CZ" sz="2600" dirty="0"/>
                  <a:t>!</a:t>
                </a:r>
              </a:p>
              <a:p>
                <a:pPr marL="0" indent="0">
                  <a:buNone/>
                </a:pPr>
                <a:endParaRPr lang="cs-CZ" sz="100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600" dirty="0" err="1"/>
                  <a:t>Elektrony</a:t>
                </a:r>
                <a:r>
                  <a:rPr lang="en-US" sz="2600" dirty="0"/>
                  <a:t> </a:t>
                </a:r>
                <a:r>
                  <a:rPr lang="en-US" sz="2600" dirty="0" err="1"/>
                  <a:t>ve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valenčních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orbitalech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obou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reaktantů</a:t>
                </a:r>
                <a:r>
                  <a:rPr lang="en-US" sz="2600" dirty="0"/>
                  <a:t> se </a:t>
                </a:r>
                <a:r>
                  <a:rPr lang="en-US" sz="2600" dirty="0" err="1"/>
                  <a:t>navzájem</a:t>
                </a:r>
                <a:r>
                  <a:rPr lang="en-US" sz="2600" dirty="0"/>
                  <a:t> </a:t>
                </a:r>
                <a:r>
                  <a:rPr lang="en-US" sz="2600" dirty="0" err="1"/>
                  <a:t>odpuzují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což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brání</a:t>
                </a:r>
                <a:r>
                  <a:rPr lang="en-US" sz="2600" dirty="0"/>
                  <a:t> </a:t>
                </a:r>
                <a:r>
                  <a:rPr lang="en-US" sz="2600" dirty="0" err="1"/>
                  <a:t>jejich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přiblížení</a:t>
                </a:r>
                <a:r>
                  <a:rPr lang="en-US" sz="2600" dirty="0"/>
                  <a:t>.</a:t>
                </a:r>
                <a:r>
                  <a:rPr lang="cs-CZ" sz="2600" dirty="0"/>
                  <a:t> </a:t>
                </a:r>
                <a:r>
                  <a:rPr lang="en-US" sz="2600" dirty="0" err="1"/>
                  <a:t>Než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dojde</a:t>
                </a:r>
                <a:r>
                  <a:rPr lang="en-US" sz="2600" dirty="0"/>
                  <a:t> k </a:t>
                </a:r>
                <a:r>
                  <a:rPr lang="en-US" sz="2600" dirty="0" err="1"/>
                  <a:t>vytvoření</a:t>
                </a:r>
                <a:r>
                  <a:rPr lang="en-US" sz="2600" dirty="0"/>
                  <a:t> </a:t>
                </a:r>
                <a:r>
                  <a:rPr lang="en-US" sz="2600" dirty="0" err="1"/>
                  <a:t>nové</a:t>
                </a:r>
                <a:r>
                  <a:rPr lang="en-US" sz="2600" dirty="0"/>
                  <a:t> </a:t>
                </a:r>
                <a:r>
                  <a:rPr lang="en-US" sz="2600" dirty="0" err="1"/>
                  <a:t>vazby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musí</a:t>
                </a:r>
                <a:r>
                  <a:rPr lang="en-US" sz="2600" dirty="0"/>
                  <a:t> se </a:t>
                </a:r>
                <a:r>
                  <a:rPr lang="en-US" sz="2600" dirty="0" err="1"/>
                  <a:t>molekuly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přiblížit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dostatečně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blízko</a:t>
                </a:r>
                <a:r>
                  <a:rPr lang="en-US" sz="2600" dirty="0"/>
                  <a:t>, aby se </a:t>
                </a:r>
                <a:r>
                  <a:rPr lang="en-US" sz="2600" dirty="0" err="1"/>
                  <a:t>překonalo</a:t>
                </a:r>
                <a:r>
                  <a:rPr lang="en-US" sz="2600" dirty="0"/>
                  <a:t> toto </a:t>
                </a:r>
                <a:r>
                  <a:rPr lang="en-US" sz="2600" dirty="0" err="1"/>
                  <a:t>odpuzování</a:t>
                </a:r>
                <a:r>
                  <a:rPr lang="en-US" sz="2600" dirty="0"/>
                  <a:t>.</a:t>
                </a:r>
                <a:endParaRPr lang="cs-CZ" sz="260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2600" dirty="0"/>
                  <a:t>Roli hrají i prostorové efekty - p</a:t>
                </a:r>
                <a:r>
                  <a:rPr lang="en-US" sz="2600" dirty="0" err="1"/>
                  <a:t>okud</a:t>
                </a:r>
                <a:r>
                  <a:rPr lang="en-US" sz="2600" dirty="0"/>
                  <a:t> se </a:t>
                </a:r>
                <a:r>
                  <a:rPr lang="en-US" sz="2600" dirty="0" err="1"/>
                  <a:t>srazí</a:t>
                </a:r>
                <a:r>
                  <a:rPr lang="en-US" sz="2600" dirty="0"/>
                  <a:t> </a:t>
                </a:r>
                <a:r>
                  <a:rPr lang="en-US" sz="2600" dirty="0" err="1"/>
                  <a:t>špatným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směrem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může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být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reakce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neefektivní</a:t>
                </a:r>
                <a:endParaRPr lang="cs-CZ" sz="2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2800" b="0" i="0" dirty="0" smtClean="0">
                              <a:latin typeface="Cambria Math" panose="02040503050406030204" pitchFamily="18" charset="0"/>
                            </a:rPr>
                            <m:t>CH</m:t>
                          </m:r>
                        </m:e>
                        <m:sub>
                          <m:r>
                            <a:rPr lang="cs-CZ" sz="2800" b="0" i="0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 i="0" dirty="0" smtClean="0">
                          <a:latin typeface="Cambria Math" panose="02040503050406030204" pitchFamily="18" charset="0"/>
                        </a:rPr>
                        <m:t>Br</m:t>
                      </m:r>
                      <m:r>
                        <a:rPr lang="en-US" sz="2800" i="0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cs-CZ" sz="2800" b="0" i="0" dirty="0" smtClean="0">
                              <a:latin typeface="Cambria Math" panose="02040503050406030204" pitchFamily="18" charset="0"/>
                            </a:rPr>
                            <m:t>OH</m:t>
                          </m:r>
                        </m:e>
                        <m:sup>
                          <m:r>
                            <a:rPr lang="cs-CZ" sz="2800" b="0" i="0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en-US" sz="28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28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2800" i="0" dirty="0">
                              <a:latin typeface="Cambria Math" panose="02040503050406030204" pitchFamily="18" charset="0"/>
                            </a:rPr>
                            <m:t>CH</m:t>
                          </m:r>
                        </m:e>
                        <m:sub>
                          <m:r>
                            <a:rPr lang="cs-CZ" sz="2800" i="0" dirty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cs-CZ" sz="2800" b="0" i="0" dirty="0" smtClean="0">
                          <a:latin typeface="Cambria Math" panose="02040503050406030204" pitchFamily="18" charset="0"/>
                        </a:rPr>
                        <m:t>OH</m:t>
                      </m:r>
                      <m:r>
                        <a:rPr lang="en-US" sz="2800" i="0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cs-CZ" sz="2800" b="0" i="0" dirty="0" smtClean="0">
                              <a:latin typeface="Cambria Math" panose="02040503050406030204" pitchFamily="18" charset="0"/>
                            </a:rPr>
                            <m:t>Br</m:t>
                          </m:r>
                        </m:e>
                        <m:sup>
                          <m:r>
                            <a:rPr lang="cs-CZ" sz="2800" i="0" dirty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cs-CZ" sz="2600" dirty="0"/>
              </a:p>
              <a:p>
                <a:pPr marL="0" indent="0">
                  <a:buNone/>
                </a:pPr>
                <a:endParaRPr lang="cs-CZ" sz="2600" dirty="0"/>
              </a:p>
              <a:p>
                <a:pPr marL="0" indent="0">
                  <a:buNone/>
                </a:pPr>
                <a:endParaRPr lang="cs-CZ" sz="2600" dirty="0"/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:endParaRPr lang="cs-CZ" sz="4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2802" y="2344544"/>
                <a:ext cx="10867919" cy="4385544"/>
              </a:xfrm>
              <a:blipFill>
                <a:blip r:embed="rId2"/>
                <a:stretch>
                  <a:fillRect l="-1010" t="-2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04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2802" y="2344544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Jak můžeme aktivační energii snížit? Pomocí katalyzátorů</a:t>
                </a:r>
              </a:p>
              <a:p>
                <a:pPr marL="0" indent="0">
                  <a:buNone/>
                </a:pPr>
                <a:endParaRPr lang="cs-CZ" sz="2600" b="1" dirty="0"/>
              </a:p>
              <a:p>
                <a:pPr marL="0" indent="0">
                  <a:buNone/>
                </a:pPr>
                <a:r>
                  <a:rPr lang="cs-CZ" sz="2600" dirty="0"/>
                  <a:t>Haber-</a:t>
                </a:r>
                <a:r>
                  <a:rPr lang="cs-CZ" sz="2600" dirty="0" err="1"/>
                  <a:t>Boschova</a:t>
                </a:r>
                <a:r>
                  <a:rPr lang="cs-CZ" sz="2600" dirty="0"/>
                  <a:t> syntéza: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600" i="0" dirty="0" smtClean="0"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cs-CZ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cs-CZ" sz="26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cs-CZ" sz="2600" i="0" dirty="0" smtClean="0">
                        <a:latin typeface="Cambria Math" panose="02040503050406030204" pitchFamily="18" charset="0"/>
                      </a:rPr>
                      <m:t>N</m:t>
                    </m:r>
                    <m:sSub>
                      <m:sSubPr>
                        <m:ctrlPr>
                          <a:rPr lang="cs-CZ" sz="2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i="0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cs-CZ" sz="2600" dirty="0"/>
              </a:p>
              <a:p>
                <a:pPr marL="0" indent="0">
                  <a:buNone/>
                </a:pPr>
                <a:r>
                  <a:rPr lang="cs-CZ" sz="2600" dirty="0"/>
                  <a:t>Dusík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cs-CZ" sz="26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600" dirty="0"/>
                  <a:t> je velmi stabilní kvůli trojné vazbě.</a:t>
                </a:r>
              </a:p>
              <a:p>
                <a:pPr marL="0" indent="0">
                  <a:buNone/>
                </a:pPr>
                <a:r>
                  <a:rPr lang="cs-CZ" sz="2600" dirty="0"/>
                  <a:t>Katalyzátor (</a:t>
                </a:r>
                <a:r>
                  <a:rPr lang="cs-CZ" sz="2600" dirty="0" err="1"/>
                  <a:t>Fe</a:t>
                </a:r>
                <a:r>
                  <a:rPr lang="cs-CZ" sz="2600" dirty="0"/>
                  <a:t>) pomáhá oslabit vazbu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60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cs-CZ" sz="2000" i="0" dirty="0" smtClean="0">
                        <a:latin typeface="Cambria Math" panose="02040503050406030204" pitchFamily="18" charset="0"/>
                      </a:rPr>
                      <m:t>≡</m:t>
                    </m:r>
                    <m:r>
                      <m:rPr>
                        <m:sty m:val="p"/>
                      </m:rPr>
                      <a:rPr lang="cs-CZ" sz="260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cs-CZ" sz="2600" dirty="0"/>
                  <a:t> a tím snížit aktivační energii</a:t>
                </a:r>
              </a:p>
              <a:p>
                <a:pPr marL="0" indent="0">
                  <a:buNone/>
                </a:pPr>
                <a:r>
                  <a:rPr lang="cs-CZ" sz="2600" dirty="0"/>
                  <a:t>Dusík se adsorbuje na povrch kovu→ elektrony se redistribuují → trojná vazba se oslabí</a:t>
                </a:r>
              </a:p>
              <a:p>
                <a:pPr marL="0" indent="0">
                  <a:buNone/>
                </a:pPr>
                <a:endParaRPr lang="cs-CZ" sz="2600" dirty="0"/>
              </a:p>
              <a:p>
                <a:pPr mar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:endParaRPr lang="cs-CZ" sz="40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2802" y="2344544"/>
                <a:ext cx="10867919" cy="4385544"/>
              </a:xfrm>
              <a:blipFill>
                <a:blip r:embed="rId2"/>
                <a:stretch>
                  <a:fillRect l="-1010" t="-236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62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Sylabus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0450741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Dynamika</a:t>
            </a:r>
          </a:p>
          <a:p>
            <a:r>
              <a:rPr lang="cs-CZ" dirty="0"/>
              <a:t>Základní pojmy</a:t>
            </a:r>
          </a:p>
          <a:p>
            <a:r>
              <a:rPr lang="cs-CZ" dirty="0"/>
              <a:t>Srážky molekul při chemických reakcích</a:t>
            </a:r>
          </a:p>
          <a:p>
            <a:r>
              <a:rPr lang="cs-CZ" dirty="0"/>
              <a:t>Energetická bilance při srážkách molekul a výpočet kinetické energie potřebné k překonání aktivační bariéry</a:t>
            </a:r>
            <a:endParaRPr lang="en-US" dirty="0"/>
          </a:p>
          <a:p>
            <a:pPr lvl="0"/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6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 - shrnutí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3"/>
            <a:ext cx="10450741" cy="421527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3300" b="1" dirty="0"/>
              <a:t>Dynamika řeší příčiny pohybu – síla, hybnost</a:t>
            </a:r>
          </a:p>
          <a:p>
            <a:pPr marL="0" indent="0">
              <a:buNone/>
            </a:pPr>
            <a:endParaRPr lang="cs-CZ" sz="3300" b="1" dirty="0"/>
          </a:p>
          <a:p>
            <a:pPr marL="0" lvl="0" indent="0">
              <a:buNone/>
            </a:pPr>
            <a:r>
              <a:rPr lang="cs-CZ" sz="3300" dirty="0"/>
              <a:t>Aby proběhla reakce, musíme překonat energetickou  bariéru – aktivační energii. Pomáhá nám s tím teplota. </a:t>
            </a:r>
          </a:p>
          <a:p>
            <a:pPr marL="0" indent="0">
              <a:buNone/>
            </a:pPr>
            <a:endParaRPr lang="cs-CZ" sz="3300" b="1" dirty="0"/>
          </a:p>
          <a:p>
            <a:pPr marL="0" indent="0">
              <a:buNone/>
            </a:pPr>
            <a:r>
              <a:rPr lang="cs-CZ" sz="3300" dirty="0"/>
              <a:t>Aktivační energii můžeme snížit pomocí katalyzátorů</a:t>
            </a:r>
            <a:endParaRPr lang="en-US" sz="3300" dirty="0"/>
          </a:p>
          <a:p>
            <a:endParaRPr lang="en-US" sz="36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FC7A221F-AECB-461F-B771-F68AB879AE79}"/>
                  </a:ext>
                </a:extLst>
              </p:cNvPr>
              <p:cNvSpPr/>
              <p:nvPr/>
            </p:nvSpPr>
            <p:spPr>
              <a:xfrm>
                <a:off x="9073202" y="4158670"/>
                <a:ext cx="2667077" cy="989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40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i="1" dirty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40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000" dirty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cs-CZ" sz="40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40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4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4000" i="1" dirty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4000" i="1" dirty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4000" i="1" dirty="0"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FC7A221F-AECB-461F-B771-F68AB879AE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3202" y="4158670"/>
                <a:ext cx="2667077" cy="9896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17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2" y="2336873"/>
                <a:ext cx="10022888" cy="4385544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sz="2600" b="1" dirty="0"/>
                  <a:t>Kinematika popisuje pohyb, ale nepátrá po jeho příčinách</a:t>
                </a:r>
              </a:p>
              <a:p>
                <a:pPr marL="0" lvl="0" indent="0">
                  <a:buNone/>
                </a:pPr>
                <a:r>
                  <a:rPr lang="cs-CZ" sz="2600" b="1" dirty="0"/>
                  <a:t>Dynamika vysvětluje, proč se tělesa pohybují</a:t>
                </a:r>
              </a:p>
              <a:p>
                <a:pPr marL="0" lvl="0" indent="0">
                  <a:buNone/>
                </a:pPr>
                <a:endParaRPr lang="cs-CZ" sz="1000" b="1" dirty="0"/>
              </a:p>
              <a:p>
                <a:pPr marL="0" indent="0">
                  <a:buNone/>
                </a:pPr>
                <a:r>
                  <a:rPr lang="cs-CZ" sz="2600" dirty="0"/>
                  <a:t>Vektorové veličiny:</a:t>
                </a:r>
              </a:p>
              <a:p>
                <a:pPr marL="0" indent="0">
                  <a:buNone/>
                </a:pPr>
                <a:r>
                  <a:rPr lang="cs-CZ" sz="2600" dirty="0"/>
                  <a:t>Síla, která souvisí se zrychlením (2. Newtonův zákon:</a:t>
                </a:r>
                <a:r>
                  <a:rPr lang="cs-CZ" sz="2600" i="1" dirty="0"/>
                  <a:t> </a:t>
                </a:r>
                <a14:m>
                  <m:oMath xmlns:m="http://schemas.openxmlformats.org/officeDocument/2006/math">
                    <m:r>
                      <a:rPr lang="cs-CZ" sz="2600" b="1" i="1" dirty="0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cs-CZ" sz="26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cs-CZ" sz="26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cs-CZ" sz="26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cs-CZ" sz="2600" dirty="0"/>
                  <a:t>)</a:t>
                </a:r>
              </a:p>
              <a:p>
                <a:pPr marL="0" indent="0">
                  <a:buNone/>
                </a:pPr>
                <a:r>
                  <a:rPr lang="cs-CZ" sz="2600" dirty="0"/>
                  <a:t>Hybnost, která souvisí se silou: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6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cs-CZ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sz="2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num>
                        <m:den>
                          <m:r>
                            <a:rPr lang="cs-CZ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sz="2600" b="0" dirty="0"/>
              </a:p>
              <a:p>
                <a:pPr marL="0" indent="0">
                  <a:buNone/>
                </a:pPr>
                <a:endParaRPr lang="cs-CZ" sz="1500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600" b="1" i="1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cs-CZ" sz="2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600" b="0" i="0" smtClean="0"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cs-CZ" sz="2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cs-CZ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sz="2600" dirty="0"/>
              </a:p>
              <a:p>
                <a:pPr marL="0" indent="0">
                  <a:buNone/>
                </a:pPr>
                <a:endParaRPr lang="cs-CZ" sz="2600" b="1" i="1" dirty="0"/>
              </a:p>
              <a:p>
                <a:pPr marL="0" indent="0">
                  <a:buNone/>
                </a:pPr>
                <a:endParaRPr lang="cs-CZ" sz="2600" b="1" i="1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2" y="2336873"/>
                <a:ext cx="10022888" cy="4385544"/>
              </a:xfrm>
              <a:blipFill>
                <a:blip r:embed="rId3"/>
                <a:stretch>
                  <a:fillRect l="-1095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499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3"/>
            <a:ext cx="10867919" cy="43855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Odvození stavové rovnice ideálního plynu</a:t>
            </a:r>
            <a:endParaRPr lang="cs-CZ" sz="2600" dirty="0"/>
          </a:p>
          <a:p>
            <a:pPr marL="0" indent="0">
              <a:buNone/>
            </a:pPr>
            <a:endParaRPr lang="cs-CZ" sz="2600" b="1" i="1" dirty="0"/>
          </a:p>
          <a:p>
            <a:pPr marL="0" indent="0">
              <a:buNone/>
            </a:pPr>
            <a:endParaRPr lang="cs-CZ" sz="2600" b="1" i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>
                <a:extLst>
                  <a:ext uri="{FF2B5EF4-FFF2-40B4-BE49-F238E27FC236}">
                    <a16:creationId xmlns:a16="http://schemas.microsoft.com/office/drawing/2014/main" id="{2137AFCF-A6A1-44F3-BB6C-19234AC9D92C}"/>
                  </a:ext>
                </a:extLst>
              </p:cNvPr>
              <p:cNvSpPr txBox="1"/>
              <p:nvPr/>
            </p:nvSpPr>
            <p:spPr>
              <a:xfrm>
                <a:off x="2776522" y="2955973"/>
                <a:ext cx="1973104" cy="13640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cs-CZ" sz="3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sz="30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</a:rPr>
                                <m:t>𝑘𝑇</m:t>
                              </m:r>
                            </m:num>
                            <m:den>
                              <m:r>
                                <a:rPr lang="cs-CZ" sz="3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3" name="TextovéPole 2">
                <a:extLst>
                  <a:ext uri="{FF2B5EF4-FFF2-40B4-BE49-F238E27FC236}">
                    <a16:creationId xmlns:a16="http://schemas.microsoft.com/office/drawing/2014/main" id="{2137AFCF-A6A1-44F3-BB6C-19234AC9D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6522" y="2955973"/>
                <a:ext cx="1973104" cy="13640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>
                <a:extLst>
                  <a:ext uri="{FF2B5EF4-FFF2-40B4-BE49-F238E27FC236}">
                    <a16:creationId xmlns:a16="http://schemas.microsoft.com/office/drawing/2014/main" id="{0FF27566-9266-4611-9449-C43EED97EC02}"/>
                  </a:ext>
                </a:extLst>
              </p:cNvPr>
              <p:cNvSpPr txBox="1"/>
              <p:nvPr/>
            </p:nvSpPr>
            <p:spPr>
              <a:xfrm>
                <a:off x="7006986" y="3248453"/>
                <a:ext cx="2207784" cy="867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f>
                        <m:f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bSup>
                        <m:sSubSup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̅"/>
                              <m:ctrlPr>
                                <a:rPr lang="cs-CZ" sz="3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sz="30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6" name="TextovéPole 5">
                <a:extLst>
                  <a:ext uri="{FF2B5EF4-FFF2-40B4-BE49-F238E27FC236}">
                    <a16:creationId xmlns:a16="http://schemas.microsoft.com/office/drawing/2014/main" id="{0FF27566-9266-4611-9449-C43EED97E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986" y="3248453"/>
                <a:ext cx="2207784" cy="8673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DC4BBC0D-CB0A-463E-848D-227AE47DE8E4}"/>
                  </a:ext>
                </a:extLst>
              </p:cNvPr>
              <p:cNvSpPr txBox="1"/>
              <p:nvPr/>
            </p:nvSpPr>
            <p:spPr>
              <a:xfrm>
                <a:off x="4582188" y="4939101"/>
                <a:ext cx="3027624" cy="7694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5000" b="0" i="1" smtClean="0">
                          <a:latin typeface="Cambria Math" panose="02040503050406030204" pitchFamily="18" charset="0"/>
                        </a:rPr>
                        <m:t>𝑝𝑉</m:t>
                      </m:r>
                      <m:r>
                        <a:rPr lang="cs-CZ" sz="5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5000" b="0" i="1" smtClean="0">
                          <a:latin typeface="Cambria Math" panose="02040503050406030204" pitchFamily="18" charset="0"/>
                        </a:rPr>
                        <m:t>𝑁𝑘𝑇</m:t>
                      </m:r>
                    </m:oMath>
                  </m:oMathPara>
                </a14:m>
                <a:endParaRPr lang="en-US" sz="5000" dirty="0"/>
              </a:p>
            </p:txBody>
          </p:sp>
        </mc:Choice>
        <mc:Fallback xmlns="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DC4BBC0D-CB0A-463E-848D-227AE47DE8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188" y="4939101"/>
                <a:ext cx="3027624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4365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3"/>
            <a:ext cx="10867919" cy="43855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Kinematika v chemii = reakční kinetika </a:t>
            </a:r>
            <a:r>
              <a:rPr lang="cs-CZ" sz="2600" dirty="0"/>
              <a:t>(jak rychle reakce probíhá)</a:t>
            </a:r>
          </a:p>
          <a:p>
            <a:r>
              <a:rPr lang="cs-CZ" sz="2600" dirty="0"/>
              <a:t>Rychlostní konstanta</a:t>
            </a:r>
          </a:p>
          <a:p>
            <a:r>
              <a:rPr lang="cs-CZ" sz="2600" dirty="0"/>
              <a:t>Řád reakce</a:t>
            </a:r>
          </a:p>
          <a:p>
            <a:endParaRPr lang="cs-CZ" sz="2600" dirty="0"/>
          </a:p>
          <a:p>
            <a:pPr marL="0" lvl="0" indent="0">
              <a:buNone/>
            </a:pPr>
            <a:r>
              <a:rPr lang="cs-CZ" sz="2600" b="1" dirty="0"/>
              <a:t>Dynamika v chemii =</a:t>
            </a:r>
            <a:r>
              <a:rPr lang="en-US" sz="2800" dirty="0"/>
              <a:t> </a:t>
            </a:r>
            <a:r>
              <a:rPr lang="cs-CZ" sz="2800" dirty="0"/>
              <a:t>j</a:t>
            </a:r>
            <a:r>
              <a:rPr lang="en-US" sz="2800" dirty="0" err="1"/>
              <a:t>ak</a:t>
            </a:r>
            <a:r>
              <a:rPr lang="en-US" sz="2800" dirty="0"/>
              <a:t> </a:t>
            </a:r>
            <a:r>
              <a:rPr lang="en-US" sz="2800" dirty="0" err="1"/>
              <a:t>probíhá</a:t>
            </a:r>
            <a:r>
              <a:rPr lang="en-US" sz="2800" dirty="0"/>
              <a:t> </a:t>
            </a:r>
            <a:r>
              <a:rPr lang="en-US" sz="2800" dirty="0" err="1"/>
              <a:t>přenos</a:t>
            </a:r>
            <a:r>
              <a:rPr lang="en-US" sz="2800" dirty="0"/>
              <a:t> </a:t>
            </a:r>
            <a:r>
              <a:rPr lang="en-US" sz="2800" dirty="0" err="1"/>
              <a:t>energie</a:t>
            </a:r>
            <a:endParaRPr lang="cs-CZ" sz="2800" dirty="0"/>
          </a:p>
          <a:p>
            <a:pPr marL="0" lvl="0" indent="0">
              <a:buNone/>
            </a:pPr>
            <a:r>
              <a:rPr lang="cs-CZ" sz="2800" dirty="0"/>
              <a:t>                            = j</a:t>
            </a:r>
            <a:r>
              <a:rPr lang="en-US" sz="2800" dirty="0" err="1"/>
              <a:t>aké</a:t>
            </a:r>
            <a:r>
              <a:rPr lang="en-US" sz="2800" dirty="0"/>
              <a:t> </a:t>
            </a:r>
            <a:r>
              <a:rPr lang="en-US" sz="2800" dirty="0" err="1"/>
              <a:t>síly</a:t>
            </a:r>
            <a:r>
              <a:rPr lang="en-US" sz="2800" dirty="0"/>
              <a:t> </a:t>
            </a:r>
            <a:r>
              <a:rPr lang="en-US" sz="2800" dirty="0" err="1"/>
              <a:t>působí</a:t>
            </a:r>
            <a:r>
              <a:rPr lang="en-US" sz="2800" dirty="0"/>
              <a:t> </a:t>
            </a:r>
            <a:r>
              <a:rPr lang="en-US" sz="2800" dirty="0" err="1"/>
              <a:t>mezi</a:t>
            </a:r>
            <a:r>
              <a:rPr lang="en-US" sz="2800" dirty="0"/>
              <a:t> </a:t>
            </a:r>
            <a:r>
              <a:rPr lang="en-US" sz="2800" dirty="0" err="1"/>
              <a:t>molekulami</a:t>
            </a:r>
            <a:r>
              <a:rPr lang="cs-CZ" sz="2600" b="1" dirty="0"/>
              <a:t> </a:t>
            </a:r>
          </a:p>
          <a:p>
            <a:pPr marL="0" lvl="0" indent="0">
              <a:buNone/>
            </a:pPr>
            <a:endParaRPr lang="cs-CZ" sz="2600" b="1" dirty="0"/>
          </a:p>
          <a:p>
            <a:pPr marL="0" lvl="0" indent="0">
              <a:buNone/>
            </a:pPr>
            <a:r>
              <a:rPr lang="cs-CZ" sz="2600" b="1" dirty="0"/>
              <a:t>Termodynamika</a:t>
            </a:r>
            <a:r>
              <a:rPr lang="cs-CZ" sz="2600" dirty="0"/>
              <a:t> = Bude reakce probíhat samovolně?</a:t>
            </a:r>
          </a:p>
          <a:p>
            <a:pPr marL="0" indent="0">
              <a:buNone/>
            </a:pPr>
            <a:endParaRPr lang="cs-CZ" sz="2600" b="1" i="1" dirty="0"/>
          </a:p>
          <a:p>
            <a:pPr marL="0" indent="0">
              <a:buNone/>
            </a:pPr>
            <a:endParaRPr lang="cs-CZ" sz="2600" b="1" i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70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Rychlostní konstanta</a:t>
                </a:r>
              </a:p>
              <a:p>
                <a:pPr marL="0" indent="0">
                  <a:buNone/>
                </a:pPr>
                <a:endParaRPr lang="cs-CZ" sz="5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3000" b="0" i="0" smtClean="0"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3000" b="0" i="0" smtClean="0"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cs-CZ" sz="3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m:rPr>
                          <m:nor/>
                        </m:rPr>
                        <a:rPr lang="en-US" sz="3000"/>
                        <m:t>​</m:t>
                      </m:r>
                    </m:oMath>
                  </m:oMathPara>
                </a14:m>
                <a:endParaRPr lang="cs-CZ" sz="3000" b="1" i="1" dirty="0"/>
              </a:p>
              <a:p>
                <a:pPr marL="0" indent="0" algn="ctr">
                  <a:buNone/>
                </a:pPr>
                <a:endParaRPr lang="cs-CZ" sz="2600" b="1" i="1" dirty="0"/>
              </a:p>
              <a:p>
                <a:pPr marL="0" indent="0">
                  <a:buNone/>
                </a:pPr>
                <a:r>
                  <a:rPr lang="en-US" sz="2800" dirty="0" err="1"/>
                  <a:t>Guldbergův</a:t>
                </a:r>
                <a:r>
                  <a:rPr lang="en-US" sz="2800" dirty="0"/>
                  <a:t>–</a:t>
                </a:r>
                <a:r>
                  <a:rPr lang="en-US" sz="2800" dirty="0" err="1"/>
                  <a:t>Waagův</a:t>
                </a:r>
                <a:r>
                  <a:rPr lang="en-US" sz="2800" dirty="0"/>
                  <a:t> </a:t>
                </a:r>
                <a:r>
                  <a:rPr lang="en-US" sz="2800" dirty="0" err="1"/>
                  <a:t>zákon</a:t>
                </a:r>
                <a:endParaRPr lang="cs-CZ" sz="2800" dirty="0"/>
              </a:p>
              <a:p>
                <a:pPr marL="0" indent="0">
                  <a:buNone/>
                </a:pPr>
                <a:endParaRPr lang="cs-CZ" sz="2600" b="1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5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5000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sz="5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5000" i="1" smtClean="0">
                          <a:latin typeface="Cambria Math" panose="02040503050406030204" pitchFamily="18" charset="0"/>
                        </a:rPr>
                        <m:t>𝑘</m:t>
                      </m:r>
                      <m:sSup>
                        <m:sSupPr>
                          <m:ctrlPr>
                            <a:rPr lang="cs-CZ" sz="5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cs-CZ" sz="5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  <m:sSup>
                        <m:sSupPr>
                          <m:ctrlPr>
                            <a:rPr lang="cs-CZ" sz="5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000" i="1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cs-CZ" sz="50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5000" i="1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cs-CZ" sz="5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cs-CZ" sz="5000" b="1" i="1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122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A80B8A8B-00C7-471F-A4DB-5A9CDB86717E}"/>
                  </a:ext>
                </a:extLst>
              </p:cNvPr>
              <p:cNvSpPr/>
              <p:nvPr/>
            </p:nvSpPr>
            <p:spPr>
              <a:xfrm>
                <a:off x="5694505" y="4683098"/>
                <a:ext cx="6473671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je </a:t>
                </a:r>
                <a:r>
                  <a:rPr lang="en-US" dirty="0" err="1"/>
                  <a:t>rychlost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,</a:t>
                </a:r>
                <a:endParaRPr lang="cs-CZ" dirty="0"/>
              </a:p>
              <a:p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cs-CZ" dirty="0"/>
                  <a:t> je koncentrace,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rychlostní</a:t>
                </a:r>
                <a:r>
                  <a:rPr lang="en-US" dirty="0"/>
                  <a:t> </a:t>
                </a:r>
                <a:r>
                  <a:rPr lang="en-US" dirty="0" err="1"/>
                  <a:t>konstanta</a:t>
                </a:r>
                <a:r>
                  <a:rPr lang="en-US" dirty="0"/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molární</a:t>
                </a:r>
                <a:r>
                  <a:rPr lang="en-US" dirty="0"/>
                  <a:t> </a:t>
                </a:r>
                <a:r>
                  <a:rPr lang="en-US" dirty="0" err="1"/>
                  <a:t>koncentrace</a:t>
                </a:r>
                <a:r>
                  <a:rPr lang="en-US" dirty="0"/>
                  <a:t> </a:t>
                </a:r>
                <a:r>
                  <a:rPr lang="en-US" dirty="0" err="1"/>
                  <a:t>reaktantů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řády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s </a:t>
                </a:r>
                <a:r>
                  <a:rPr lang="en-US" dirty="0" err="1"/>
                  <a:t>ohledem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jednotlivé</a:t>
                </a:r>
                <a:r>
                  <a:rPr lang="en-US" dirty="0"/>
                  <a:t> </a:t>
                </a:r>
                <a:r>
                  <a:rPr lang="en-US" dirty="0" err="1"/>
                  <a:t>reaktanty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Obdélník 2">
                <a:extLst>
                  <a:ext uri="{FF2B5EF4-FFF2-40B4-BE49-F238E27FC236}">
                    <a16:creationId xmlns:a16="http://schemas.microsoft.com/office/drawing/2014/main" id="{A80B8A8B-00C7-471F-A4DB-5A9CDB8671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505" y="4683098"/>
                <a:ext cx="6473671" cy="1477328"/>
              </a:xfrm>
              <a:prstGeom prst="rect">
                <a:avLst/>
              </a:prstGeom>
              <a:blipFill>
                <a:blip r:embed="rId4"/>
                <a:stretch>
                  <a:fillRect l="-282" t="-2469"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934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035501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Řád chemické reakce</a:t>
                </a:r>
                <a:endParaRPr lang="cs-CZ" sz="500" b="1" dirty="0"/>
              </a:p>
              <a:p>
                <a:pPr marL="0" indent="0">
                  <a:buNone/>
                </a:pPr>
                <a:endParaRPr lang="cs-CZ" sz="500" b="1" i="1" dirty="0"/>
              </a:p>
              <a:p>
                <a:r>
                  <a:rPr lang="en-US" sz="2600" dirty="0" err="1"/>
                  <a:t>Řád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reakce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popisuje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jak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moc</a:t>
                </a:r>
                <a:r>
                  <a:rPr lang="en-US" sz="2600" dirty="0"/>
                  <a:t> </a:t>
                </a:r>
                <a:r>
                  <a:rPr lang="en-US" sz="2600" dirty="0" err="1"/>
                  <a:t>změna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koncentrace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reaktantů</a:t>
                </a:r>
                <a:r>
                  <a:rPr lang="en-US" sz="2600" dirty="0"/>
                  <a:t> </a:t>
                </a:r>
                <a:r>
                  <a:rPr lang="en-US" sz="2600" dirty="0" err="1"/>
                  <a:t>ovlivní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rychlost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reakce</a:t>
                </a:r>
                <a:endParaRPr lang="cs-CZ" sz="2600" dirty="0"/>
              </a:p>
              <a:p>
                <a:r>
                  <a:rPr lang="en-US" sz="2600" dirty="0" err="1"/>
                  <a:t>Získává</a:t>
                </a:r>
                <a:r>
                  <a:rPr lang="en-US" sz="2600" dirty="0"/>
                  <a:t> se </a:t>
                </a:r>
                <a:r>
                  <a:rPr lang="en-US" sz="2600" dirty="0" err="1"/>
                  <a:t>experimentálně</a:t>
                </a:r>
                <a:r>
                  <a:rPr lang="en-US" sz="2600" dirty="0"/>
                  <a:t> (</a:t>
                </a:r>
                <a:r>
                  <a:rPr lang="en-US" sz="2600" dirty="0" err="1"/>
                  <a:t>neodpovídá</a:t>
                </a:r>
                <a:r>
                  <a:rPr lang="en-US" sz="2600" dirty="0"/>
                  <a:t> </a:t>
                </a:r>
                <a:r>
                  <a:rPr lang="en-US" sz="2600" dirty="0" err="1"/>
                  <a:t>vždy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stechiometrickým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koeficientům</a:t>
                </a:r>
                <a:r>
                  <a:rPr lang="en-US" sz="2600" dirty="0"/>
                  <a:t> v </a:t>
                </a:r>
                <a:r>
                  <a:rPr lang="en-US" sz="2600" dirty="0" err="1"/>
                  <a:t>rovnici</a:t>
                </a:r>
                <a:r>
                  <a:rPr lang="en-US" sz="2600" dirty="0"/>
                  <a:t>)</a:t>
                </a:r>
                <a:endParaRPr lang="cs-CZ" sz="2600" dirty="0"/>
              </a:p>
              <a:p>
                <a:r>
                  <a:rPr lang="en-US" sz="2600" dirty="0" err="1"/>
                  <a:t>Celkový</a:t>
                </a:r>
                <a:r>
                  <a:rPr lang="en-US" sz="2600" dirty="0"/>
                  <a:t> </a:t>
                </a:r>
                <a:r>
                  <a:rPr lang="en-US" sz="2600" dirty="0" err="1"/>
                  <a:t>řád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reakce</a:t>
                </a:r>
                <a:r>
                  <a:rPr lang="en-US" sz="2600" dirty="0"/>
                  <a:t> je </a:t>
                </a:r>
                <a:r>
                  <a:rPr lang="en-US" sz="2600" dirty="0" err="1"/>
                  <a:t>součet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exponentů</a:t>
                </a: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6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600" i="1" dirty="0" err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cs-CZ" sz="2600" dirty="0"/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035501" cy="4385544"/>
              </a:xfrm>
              <a:blipFill>
                <a:blip r:embed="rId2"/>
                <a:stretch>
                  <a:fillRect l="-1094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360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0" y="2336873"/>
                <a:ext cx="10912065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Řád chemické reakce</a:t>
                </a:r>
                <a:endParaRPr lang="cs-CZ" sz="500" b="1" dirty="0"/>
              </a:p>
              <a:p>
                <a:pPr marL="0" indent="0">
                  <a:buNone/>
                </a:pPr>
                <a:endParaRPr lang="cs-CZ" sz="500" b="1" i="1" dirty="0"/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Char char="•"/>
                </a:pPr>
                <a:r>
                  <a:rPr lang="en-US" altLang="en-US" sz="2600" b="1" dirty="0">
                    <a:latin typeface="+mj-lt"/>
                  </a:rPr>
                  <a:t>Reakce </a:t>
                </a:r>
                <a:r>
                  <a:rPr lang="en-US" altLang="en-US" sz="2600" b="1" dirty="0" err="1">
                    <a:latin typeface="+mj-lt"/>
                  </a:rPr>
                  <a:t>nultého</a:t>
                </a:r>
                <a:r>
                  <a:rPr lang="en-US" altLang="en-US" sz="2600" b="1" dirty="0">
                    <a:latin typeface="+mj-lt"/>
                  </a:rPr>
                  <a:t> </a:t>
                </a:r>
                <a:r>
                  <a:rPr lang="en-US" altLang="en-US" sz="2600" b="1" dirty="0" err="1">
                    <a:latin typeface="+mj-lt"/>
                  </a:rPr>
                  <a:t>řádu</a:t>
                </a:r>
                <a:r>
                  <a:rPr lang="en-US" altLang="en-US" sz="2600" b="1" dirty="0">
                    <a:latin typeface="+mj-lt"/>
                  </a:rPr>
                  <a:t>:</a:t>
                </a:r>
                <a:r>
                  <a:rPr lang="en-US" altLang="en-US" sz="26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600" i="1" dirty="0" err="1">
                        <a:latin typeface="Cambria Math" panose="02040503050406030204" pitchFamily="18" charset="0"/>
                      </a:rPr>
                      <m:t>𝑘𝑣</m:t>
                    </m:r>
                  </m:oMath>
                </a14:m>
                <a:r>
                  <a:rPr lang="en-US" altLang="en-US" sz="2600" dirty="0">
                    <a:latin typeface="+mj-lt"/>
                  </a:rPr>
                  <a:t> </a:t>
                </a:r>
                <a:endParaRPr lang="cs-CZ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cs-CZ" altLang="en-US" sz="2600" dirty="0">
                    <a:latin typeface="+mj-lt"/>
                  </a:rPr>
                  <a:t>  </a:t>
                </a:r>
                <a:r>
                  <a:rPr lang="en-US" altLang="en-US" sz="2600" dirty="0" err="1">
                    <a:latin typeface="+mj-lt"/>
                  </a:rPr>
                  <a:t>Rychlost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nezávisí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na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koncentraci</a:t>
                </a:r>
                <a:r>
                  <a:rPr lang="en-US" altLang="en-US" sz="2600" dirty="0">
                    <a:latin typeface="+mj-lt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en-US" sz="2600" dirty="0">
                            <a:latin typeface="Cambria Math" panose="02040503050406030204" pitchFamily="18" charset="0"/>
                          </a:rPr>
                          <m:t>NH</m:t>
                        </m:r>
                      </m:e>
                      <m:sub>
                        <m:r>
                          <a:rPr lang="cs-CZ" altLang="en-US" sz="26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en-US" sz="2600" i="0" dirty="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altLang="en-US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altLang="en-US" sz="2600" b="0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cs-CZ" altLang="en-US" sz="26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en-US" sz="2600" i="0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en-US" sz="2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altLang="en-US" sz="2600" b="0" i="0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cs-CZ" altLang="en-US" sz="2600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2600" dirty="0" err="1">
                    <a:latin typeface="+mj-lt"/>
                  </a:rPr>
                  <a:t>na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katalyzátoru</a:t>
                </a:r>
                <a:r>
                  <a:rPr lang="en-US" altLang="en-US" sz="2600" dirty="0">
                    <a:latin typeface="+mj-lt"/>
                  </a:rPr>
                  <a:t>)</a:t>
                </a:r>
                <a:endParaRPr lang="cs-CZ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en-US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Char char="•"/>
                </a:pPr>
                <a:r>
                  <a:rPr lang="en-US" altLang="en-US" sz="2600" b="1" dirty="0" err="1">
                    <a:latin typeface="+mj-lt"/>
                  </a:rPr>
                  <a:t>Reakce</a:t>
                </a:r>
                <a:r>
                  <a:rPr lang="en-US" altLang="en-US" sz="2600" b="1" dirty="0">
                    <a:latin typeface="+mj-lt"/>
                  </a:rPr>
                  <a:t> </a:t>
                </a:r>
                <a:r>
                  <a:rPr lang="en-US" altLang="en-US" sz="2600" b="1" dirty="0" err="1">
                    <a:latin typeface="+mj-lt"/>
                  </a:rPr>
                  <a:t>prvního</a:t>
                </a:r>
                <a:r>
                  <a:rPr lang="en-US" altLang="en-US" sz="2600" b="1" dirty="0">
                    <a:latin typeface="+mj-lt"/>
                  </a:rPr>
                  <a:t> </a:t>
                </a:r>
                <a:r>
                  <a:rPr lang="en-US" altLang="en-US" sz="2600" b="1" dirty="0" err="1">
                    <a:latin typeface="+mj-lt"/>
                  </a:rPr>
                  <a:t>řádu</a:t>
                </a:r>
                <a:r>
                  <a:rPr lang="en-US" altLang="en-US" sz="2600" b="1" dirty="0">
                    <a:latin typeface="+mj-lt"/>
                  </a:rPr>
                  <a:t>:</a:t>
                </a:r>
                <a:r>
                  <a:rPr lang="en-US" altLang="en-US" sz="26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endParaRPr lang="cs-CZ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cs-CZ" altLang="en-US" sz="2600" dirty="0">
                    <a:latin typeface="+mj-lt"/>
                  </a:rPr>
                  <a:t>  </a:t>
                </a:r>
                <a:r>
                  <a:rPr lang="en-US" altLang="en-US" sz="2600" dirty="0" err="1">
                    <a:latin typeface="+mj-lt"/>
                  </a:rPr>
                  <a:t>Rychlost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závisí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lineárně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na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koncentraci</a:t>
                </a:r>
                <a:r>
                  <a:rPr lang="en-US" altLang="en-US" sz="2600" dirty="0">
                    <a:latin typeface="+mj-lt"/>
                  </a:rPr>
                  <a:t> (</a:t>
                </a:r>
                <a:r>
                  <a:rPr lang="en-US" altLang="en-US" sz="2600" dirty="0" err="1">
                    <a:latin typeface="+mj-lt"/>
                  </a:rPr>
                  <a:t>radioaktivní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rozpad</a:t>
                </a:r>
                <a:r>
                  <a:rPr lang="cs-CZ" altLang="en-US" sz="26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altLang="en-US" sz="2600" i="1" dirty="0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cs-CZ" altLang="en-US" sz="26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cs-CZ" altLang="en-US" sz="2600" b="0" i="1" dirty="0" smtClean="0">
                            <a:latin typeface="Cambria Math" panose="02040503050406030204" pitchFamily="18" charset="0"/>
                          </a:rPr>
                          <m:t>14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altLang="en-US" sz="2600" b="0" i="0" dirty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sPre>
                  </m:oMath>
                </a14:m>
                <a:r>
                  <a:rPr lang="en-US" altLang="en-US" sz="2600" dirty="0">
                    <a:latin typeface="+mj-lt"/>
                  </a:rPr>
                  <a:t>)</a:t>
                </a:r>
                <a:endParaRPr lang="cs-CZ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en-US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Char char="•"/>
                </a:pPr>
                <a:r>
                  <a:rPr lang="en-US" altLang="en-US" sz="2600" b="1" dirty="0" err="1">
                    <a:latin typeface="+mj-lt"/>
                  </a:rPr>
                  <a:t>Reakce</a:t>
                </a:r>
                <a:r>
                  <a:rPr lang="en-US" altLang="en-US" sz="2600" b="1" dirty="0">
                    <a:latin typeface="+mj-lt"/>
                  </a:rPr>
                  <a:t> </a:t>
                </a:r>
                <a:r>
                  <a:rPr lang="en-US" altLang="en-US" sz="2600" b="1" dirty="0" err="1">
                    <a:latin typeface="+mj-lt"/>
                  </a:rPr>
                  <a:t>druhého</a:t>
                </a:r>
                <a:r>
                  <a:rPr lang="en-US" altLang="en-US" sz="2600" b="1" dirty="0">
                    <a:latin typeface="+mj-lt"/>
                  </a:rPr>
                  <a:t> </a:t>
                </a:r>
                <a:r>
                  <a:rPr lang="en-US" altLang="en-US" sz="2600" b="1" dirty="0" err="1">
                    <a:latin typeface="+mj-lt"/>
                  </a:rPr>
                  <a:t>řádu</a:t>
                </a:r>
                <a:r>
                  <a:rPr lang="en-US" altLang="en-US" sz="2600" b="1" dirty="0">
                    <a:latin typeface="+mj-lt"/>
                  </a:rPr>
                  <a:t>:</a:t>
                </a:r>
                <a:r>
                  <a:rPr lang="en-US" altLang="en-US" sz="26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altLang="en-US" sz="2600" i="1" dirty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en-US" altLang="en-US" sz="2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cs-CZ" altLang="en-US" sz="2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2600" dirty="0">
                    <a:latin typeface="+mj-lt"/>
                  </a:rPr>
                  <a:t>nebo </a:t>
                </a:r>
                <a14:m>
                  <m:oMath xmlns:m="http://schemas.openxmlformats.org/officeDocument/2006/math"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sz="26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altLang="en-US" sz="2600" i="1" dirty="0">
                        <a:latin typeface="Cambria Math" panose="02040503050406030204" pitchFamily="18" charset="0"/>
                      </a:rPr>
                      <m:t>𝑘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altLang="en-US" sz="2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600" i="1" dirty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cs-CZ" altLang="en-US" sz="2600" dirty="0">
                  <a:latin typeface="+mj-lt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cs-CZ" altLang="en-US" sz="2600" dirty="0">
                    <a:latin typeface="+mj-lt"/>
                  </a:rPr>
                  <a:t>  </a:t>
                </a:r>
                <a:r>
                  <a:rPr lang="en-US" altLang="en-US" sz="2600" dirty="0" err="1">
                    <a:latin typeface="+mj-lt"/>
                  </a:rPr>
                  <a:t>Rychlost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roste</a:t>
                </a:r>
                <a:r>
                  <a:rPr lang="en-US" altLang="en-US" sz="2600" dirty="0">
                    <a:latin typeface="+mj-lt"/>
                  </a:rPr>
                  <a:t> </a:t>
                </a:r>
                <a:r>
                  <a:rPr lang="en-US" altLang="en-US" sz="2600" dirty="0" err="1">
                    <a:latin typeface="+mj-lt"/>
                  </a:rPr>
                  <a:t>kvadraticky</a:t>
                </a:r>
                <a:r>
                  <a:rPr lang="en-US" altLang="en-US" sz="2600" dirty="0">
                    <a:latin typeface="+mj-lt"/>
                  </a:rPr>
                  <a:t> s </a:t>
                </a:r>
                <a:r>
                  <a:rPr lang="en-US" altLang="en-US" sz="2600" dirty="0" err="1">
                    <a:latin typeface="+mj-lt"/>
                  </a:rPr>
                  <a:t>koncentrací</a:t>
                </a:r>
                <a:r>
                  <a:rPr lang="en-US" altLang="en-US" sz="26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cs-CZ" altLang="en-US" sz="2600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60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n-US" altLang="en-US" sz="2600" i="0" dirty="0" smtClean="0">
                        <a:latin typeface="Cambria Math" panose="02040503050406030204" pitchFamily="18" charset="0"/>
                      </a:rPr>
                      <m:t>HI</m:t>
                    </m:r>
                    <m:r>
                      <a:rPr lang="en-US" altLang="en-US" sz="2600" i="0" dirty="0" smtClean="0">
                        <a:latin typeface="Cambria Math" panose="02040503050406030204" pitchFamily="18" charset="0"/>
                      </a:rPr>
                      <m:t> → </m:t>
                    </m:r>
                    <m:sSub>
                      <m:sSubPr>
                        <m:ctrlPr>
                          <a:rPr lang="cs-CZ" altLang="en-US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en-US" sz="2600" i="0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en-US" sz="260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en-US" sz="2600" i="0" dirty="0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cs-CZ" altLang="en-US" sz="2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en-US" sz="260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altLang="en-US" sz="260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2600" dirty="0">
                    <a:latin typeface="+mj-lt"/>
                  </a:rPr>
                  <a:t>)</a:t>
                </a:r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0" y="2336873"/>
                <a:ext cx="10912065" cy="4385544"/>
              </a:xfrm>
              <a:blipFill>
                <a:blip r:embed="rId2"/>
                <a:stretch>
                  <a:fillRect l="-1006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68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600" b="1" dirty="0"/>
                  <a:t>Jak souvisí rychlostní konstanta a řád reakce s dynamikou molekul?</a:t>
                </a:r>
              </a:p>
              <a:p>
                <a:endParaRPr lang="cs-CZ" sz="500" dirty="0"/>
              </a:p>
              <a:p>
                <a:r>
                  <a:rPr lang="cs-CZ" sz="2600" dirty="0"/>
                  <a:t>Čím větší rychlostní konstanta </a:t>
                </a:r>
                <a14:m>
                  <m:oMath xmlns:m="http://schemas.openxmlformats.org/officeDocument/2006/math">
                    <m:r>
                      <a:rPr lang="cs-CZ" sz="26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cs-CZ" sz="2600" dirty="0"/>
                  <a:t>, tím rychlejší chemická reakce</a:t>
                </a:r>
              </a:p>
              <a:p>
                <a:r>
                  <a:rPr lang="cs-CZ" sz="2600" dirty="0"/>
                  <a:t>Čím vyšší je řád reakce, tím větší vliv na rychlost má koncentrace</a:t>
                </a:r>
              </a:p>
              <a:p>
                <a:r>
                  <a:rPr lang="cs-CZ" sz="2600" dirty="0"/>
                  <a:t>Teplota a katalyzátory mění </a:t>
                </a:r>
                <a14:m>
                  <m:oMath xmlns:m="http://schemas.openxmlformats.org/officeDocument/2006/math">
                    <m:r>
                      <a:rPr lang="cs-CZ" sz="26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cs-CZ" sz="2600" dirty="0"/>
                  <a:t>, ale neřídí přímo řád reakce</a:t>
                </a:r>
              </a:p>
              <a:p>
                <a:r>
                  <a:rPr lang="cs-CZ" sz="2600" dirty="0"/>
                  <a:t>Dynamika molekul ovlivňuje pravděpodobnost srážek, což se odráží v rychlostní konstantě</a:t>
                </a:r>
              </a:p>
            </p:txBody>
          </p:sp>
        </mc:Choice>
        <mc:Fallback xmlns="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867919" cy="4385544"/>
              </a:xfrm>
              <a:blipFill>
                <a:blip r:embed="rId2"/>
                <a:stretch>
                  <a:fillRect l="-1010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741807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2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3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3269</TotalTime>
  <Words>810</Words>
  <Application>Microsoft Office PowerPoint</Application>
  <PresentationFormat>Širokoúhlá obrazovka</PresentationFormat>
  <Paragraphs>149</Paragraphs>
  <Slides>20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 Math</vt:lpstr>
      <vt:lpstr>Trebuchet MS</vt:lpstr>
      <vt:lpstr>Berlín</vt:lpstr>
      <vt:lpstr>  Fyzika pro chemiky  LS 2025</vt:lpstr>
      <vt:lpstr>Sylabus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</vt:lpstr>
      <vt:lpstr>Dynamika - shrnutí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Diplomová práce  Hvězdy ve středoškolské fyzice</dc:title>
  <dc:creator>Týna</dc:creator>
  <cp:lastModifiedBy>Šlégr Jan</cp:lastModifiedBy>
  <cp:revision>129</cp:revision>
  <dcterms:created xsi:type="dcterms:W3CDTF">2017-06-07T17:41:57Z</dcterms:created>
  <dcterms:modified xsi:type="dcterms:W3CDTF">2025-03-02T08:56:31Z</dcterms:modified>
</cp:coreProperties>
</file>