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25"/>
  </p:notesMasterIdLst>
  <p:sldIdLst>
    <p:sldId id="256" r:id="rId2"/>
    <p:sldId id="342" r:id="rId3"/>
    <p:sldId id="336" r:id="rId4"/>
    <p:sldId id="391" r:id="rId5"/>
    <p:sldId id="392" r:id="rId6"/>
    <p:sldId id="393" r:id="rId7"/>
    <p:sldId id="395" r:id="rId8"/>
    <p:sldId id="396" r:id="rId9"/>
    <p:sldId id="409" r:id="rId10"/>
    <p:sldId id="410" r:id="rId11"/>
    <p:sldId id="397" r:id="rId12"/>
    <p:sldId id="403" r:id="rId13"/>
    <p:sldId id="404" r:id="rId14"/>
    <p:sldId id="405" r:id="rId15"/>
    <p:sldId id="406" r:id="rId16"/>
    <p:sldId id="408" r:id="rId17"/>
    <p:sldId id="398" r:id="rId18"/>
    <p:sldId id="399" r:id="rId19"/>
    <p:sldId id="400" r:id="rId20"/>
    <p:sldId id="401" r:id="rId21"/>
    <p:sldId id="402" r:id="rId22"/>
    <p:sldId id="350" r:id="rId23"/>
    <p:sldId id="40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Šlégr Jan, doc. RNDr." initials="ŠJdR" lastIdx="1" clrIdx="0">
    <p:extLst>
      <p:ext uri="{19B8F6BF-5375-455C-9EA6-DF929625EA0E}">
        <p15:presenceInfo xmlns:p15="http://schemas.microsoft.com/office/powerpoint/2012/main" userId="Šlégr Jan, doc. RNDr.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D4D0"/>
    <a:srgbClr val="E9E5E2"/>
    <a:srgbClr val="E2DEDB"/>
    <a:srgbClr val="F0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6716" autoAdjust="0"/>
  </p:normalViewPr>
  <p:slideViewPr>
    <p:cSldViewPr snapToGrid="0">
      <p:cViewPr varScale="1">
        <p:scale>
          <a:sx n="121" d="100"/>
          <a:sy n="121" d="100"/>
        </p:scale>
        <p:origin x="2318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6154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10-06T10:25:24.282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63B2F-AF0F-4C7F-BD65-F7FEB7F70C02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4A462-9439-4961-A44B-4A8B9910B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64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 </a:t>
            </a:r>
            <a:r>
              <a:rPr lang="en-US" dirty="0" err="1"/>
              <a:t>peistemiologickém</a:t>
            </a:r>
            <a:r>
              <a:rPr lang="en-US" dirty="0"/>
              <a:t> </a:t>
            </a:r>
            <a:r>
              <a:rPr lang="en-US" dirty="0" err="1"/>
              <a:t>paradigmatu</a:t>
            </a:r>
            <a:r>
              <a:rPr lang="en-US" dirty="0"/>
              <a:t> </a:t>
            </a:r>
            <a:r>
              <a:rPr lang="en-US" dirty="0" err="1"/>
              <a:t>získávání</a:t>
            </a:r>
            <a:r>
              <a:rPr lang="en-US" dirty="0"/>
              <a:t> </a:t>
            </a:r>
            <a:r>
              <a:rPr lang="en-US" dirty="0" err="1"/>
              <a:t>znalostí</a:t>
            </a:r>
            <a:r>
              <a:rPr lang="en-US" dirty="0"/>
              <a:t> </a:t>
            </a:r>
            <a:r>
              <a:rPr lang="en-US" dirty="0" err="1"/>
              <a:t>metodickou</a:t>
            </a:r>
            <a:r>
              <a:rPr lang="en-US" dirty="0"/>
              <a:t> a </a:t>
            </a:r>
            <a:r>
              <a:rPr lang="en-US" dirty="0" err="1"/>
              <a:t>empirickou</a:t>
            </a:r>
            <a:r>
              <a:rPr lang="en-US" dirty="0"/>
              <a:t> </a:t>
            </a:r>
            <a:r>
              <a:rPr lang="en-US" dirty="0" err="1"/>
              <a:t>falzifikací</a:t>
            </a:r>
            <a:r>
              <a:rPr lang="en-US" dirty="0"/>
              <a:t> </a:t>
            </a:r>
            <a:r>
              <a:rPr lang="en-US" dirty="0" err="1"/>
              <a:t>hypotéz</a:t>
            </a:r>
            <a:r>
              <a:rPr lang="en-US" dirty="0"/>
              <a:t> pro </a:t>
            </a:r>
            <a:r>
              <a:rPr lang="en-US" dirty="0" err="1"/>
              <a:t>získání</a:t>
            </a:r>
            <a:r>
              <a:rPr lang="en-US" dirty="0"/>
              <a:t> </a:t>
            </a:r>
            <a:r>
              <a:rPr lang="en-US" dirty="0" err="1"/>
              <a:t>teorií</a:t>
            </a:r>
            <a:r>
              <a:rPr lang="en-US" dirty="0"/>
              <a:t> </a:t>
            </a:r>
            <a:r>
              <a:rPr lang="en-US" dirty="0" err="1"/>
              <a:t>založených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důkazech</a:t>
            </a:r>
            <a:endParaRPr lang="cs-CZ" dirty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34A462-9439-4961-A44B-4A8B9910B6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321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Delší</a:t>
            </a:r>
            <a:r>
              <a:rPr lang="en-US" dirty="0"/>
              <a:t> </a:t>
            </a:r>
            <a:r>
              <a:rPr lang="en-US" dirty="0" err="1"/>
              <a:t>řetězce</a:t>
            </a:r>
            <a:r>
              <a:rPr lang="en-US" dirty="0"/>
              <a:t> se </a:t>
            </a:r>
            <a:r>
              <a:rPr lang="en-US" dirty="0" err="1"/>
              <a:t>mohou</a:t>
            </a:r>
            <a:r>
              <a:rPr lang="en-US" dirty="0"/>
              <a:t> </a:t>
            </a:r>
            <a:r>
              <a:rPr lang="en-US" dirty="0" err="1"/>
              <a:t>více</a:t>
            </a:r>
            <a:r>
              <a:rPr lang="en-US" dirty="0"/>
              <a:t> </a:t>
            </a:r>
            <a:r>
              <a:rPr lang="en-US" dirty="0" err="1"/>
              <a:t>proplétat</a:t>
            </a:r>
            <a:r>
              <a:rPr lang="en-US" dirty="0"/>
              <a:t> a </a:t>
            </a:r>
            <a:r>
              <a:rPr lang="en-US" dirty="0" err="1"/>
              <a:t>vytvářet</a:t>
            </a:r>
            <a:r>
              <a:rPr lang="en-US" dirty="0"/>
              <a:t> </a:t>
            </a:r>
            <a:r>
              <a:rPr lang="en-US" dirty="0" err="1"/>
              <a:t>silnější</a:t>
            </a:r>
            <a:r>
              <a:rPr lang="en-US" dirty="0"/>
              <a:t> </a:t>
            </a:r>
            <a:r>
              <a:rPr lang="en-US" dirty="0" err="1"/>
              <a:t>mechanickou</a:t>
            </a:r>
            <a:r>
              <a:rPr lang="en-US" dirty="0"/>
              <a:t> </a:t>
            </a:r>
            <a:r>
              <a:rPr lang="en-US" dirty="0" err="1"/>
              <a:t>síť</a:t>
            </a:r>
            <a:r>
              <a:rPr lang="en-US" dirty="0"/>
              <a:t>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34A462-9439-4961-A44B-4A8B9910B6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559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34A462-9439-4961-A44B-4A8B9910B69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71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34A462-9439-4961-A44B-4A8B9910B69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588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34A462-9439-4961-A44B-4A8B9910B69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16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159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957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7700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2918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885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674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20530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7321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68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38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82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56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952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7445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7744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4728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2721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90030-AF8C-41E6-AF78-85ACCEE9938F}" type="datetimeFigureOut">
              <a:rPr lang="cs-CZ" smtClean="0"/>
              <a:t>24.3.2025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4660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comments" Target="../comments/commen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7E8276-AB6F-4CA8-A9EC-E4DC0D21D1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91" y="1291054"/>
            <a:ext cx="8958227" cy="2659378"/>
          </a:xfrm>
          <a:noFill/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cs-CZ" sz="48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cs-CZ" sz="48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0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Fyzika pro chemiky </a:t>
            </a:r>
            <a:br>
              <a:rPr lang="cs-CZ" sz="40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0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LS 2025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3EFCD3E-2F86-4C41-8302-4F38608266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5801" y="2769084"/>
            <a:ext cx="3046199" cy="2451312"/>
          </a:xfrm>
          <a:noFill/>
        </p:spPr>
        <p:txBody>
          <a:bodyPr wrap="square" rtlCol="0">
            <a:spAutoFit/>
          </a:bodyPr>
          <a:lstStyle/>
          <a:p>
            <a:pPr algn="ctr" defTabSz="457200">
              <a:lnSpc>
                <a:spcPct val="114000"/>
              </a:lnSpc>
            </a:pPr>
            <a:r>
              <a:rPr lang="cs-CZ" sz="3000" b="1" dirty="0"/>
              <a:t>Jan Šlégr</a:t>
            </a:r>
          </a:p>
          <a:p>
            <a:pPr algn="ctr" defTabSz="457200">
              <a:lnSpc>
                <a:spcPct val="114000"/>
              </a:lnSpc>
            </a:pPr>
            <a:r>
              <a:rPr lang="cs-CZ" sz="2500" b="1" dirty="0"/>
              <a:t>jan.slegr@uhk.cz</a:t>
            </a:r>
          </a:p>
          <a:p>
            <a:pPr algn="ctr" defTabSz="457200">
              <a:lnSpc>
                <a:spcPct val="114000"/>
              </a:lnSpc>
            </a:pPr>
            <a:endParaRPr lang="cs-CZ" sz="3000" b="1" dirty="0"/>
          </a:p>
          <a:p>
            <a:pPr algn="ctr" defTabSz="457200">
              <a:lnSpc>
                <a:spcPct val="114000"/>
              </a:lnSpc>
            </a:pPr>
            <a:endParaRPr lang="cs-CZ" sz="3000" b="1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5FBCBDC-ADDA-4C03-BD25-68CA57DB17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911" t="15526" r="76878" b="14539"/>
          <a:stretch/>
        </p:blipFill>
        <p:spPr>
          <a:xfrm>
            <a:off x="7322092" y="480060"/>
            <a:ext cx="1036320" cy="89916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4843202A-C5BA-46D0-B827-9768495D235C}"/>
              </a:ext>
            </a:extLst>
          </p:cNvPr>
          <p:cNvSpPr txBox="1"/>
          <p:nvPr/>
        </p:nvSpPr>
        <p:spPr>
          <a:xfrm>
            <a:off x="8411751" y="586740"/>
            <a:ext cx="3431339" cy="765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cs-CZ" sz="2000" b="1" dirty="0"/>
              <a:t>Univerzita Hradec Králové</a:t>
            </a:r>
          </a:p>
          <a:p>
            <a:pPr>
              <a:lnSpc>
                <a:spcPct val="114000"/>
              </a:lnSpc>
            </a:pPr>
            <a:r>
              <a:rPr lang="cs-CZ" sz="2000" b="1" dirty="0"/>
              <a:t>Přírodovědecká fakulta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DD2A9FE1-5727-411B-B2B0-6FDB9621CD9B}"/>
              </a:ext>
            </a:extLst>
          </p:cNvPr>
          <p:cNvSpPr/>
          <p:nvPr/>
        </p:nvSpPr>
        <p:spPr>
          <a:xfrm>
            <a:off x="6391" y="4558676"/>
            <a:ext cx="895822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dirty="0"/>
              <a:t>Přednáška 5</a:t>
            </a:r>
          </a:p>
          <a:p>
            <a:pPr algn="ctr"/>
            <a:r>
              <a:rPr lang="cs-CZ" sz="4000" dirty="0"/>
              <a:t>Deformace těles, mechanika kapalin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830992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9978745" cy="452112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600" b="1" dirty="0"/>
              <a:t>Vsuvka: Kapilární jevy</a:t>
            </a:r>
          </a:p>
          <a:p>
            <a:r>
              <a:rPr lang="en-US" sz="2800" dirty="0" err="1"/>
              <a:t>Kapilární</a:t>
            </a:r>
            <a:r>
              <a:rPr lang="en-US" sz="2800" dirty="0"/>
              <a:t> </a:t>
            </a:r>
            <a:r>
              <a:rPr lang="en-US" sz="2800" dirty="0" err="1"/>
              <a:t>jevy</a:t>
            </a:r>
            <a:r>
              <a:rPr lang="en-US" sz="2800" dirty="0"/>
              <a:t> </a:t>
            </a:r>
            <a:r>
              <a:rPr lang="en-US" sz="2800" dirty="0" err="1"/>
              <a:t>jsou</a:t>
            </a:r>
            <a:r>
              <a:rPr lang="en-US" sz="2800" dirty="0"/>
              <a:t> </a:t>
            </a:r>
            <a:r>
              <a:rPr lang="en-US" sz="2800" dirty="0" err="1"/>
              <a:t>řízeny</a:t>
            </a:r>
            <a:r>
              <a:rPr lang="en-US" sz="2800" dirty="0"/>
              <a:t> </a:t>
            </a:r>
            <a:r>
              <a:rPr lang="en-US" sz="2800" dirty="0" err="1"/>
              <a:t>silami</a:t>
            </a:r>
            <a:r>
              <a:rPr lang="en-US" sz="2800" dirty="0"/>
              <a:t> </a:t>
            </a:r>
            <a:r>
              <a:rPr lang="en-US" sz="2800" dirty="0" err="1"/>
              <a:t>mezi</a:t>
            </a:r>
            <a:r>
              <a:rPr lang="en-US" sz="2800" dirty="0"/>
              <a:t> </a:t>
            </a:r>
            <a:r>
              <a:rPr lang="en-US" sz="2800" dirty="0" err="1"/>
              <a:t>kapalinou</a:t>
            </a:r>
            <a:r>
              <a:rPr lang="en-US" sz="2800" dirty="0"/>
              <a:t> a </a:t>
            </a:r>
            <a:r>
              <a:rPr lang="en-US" sz="2800" dirty="0" err="1"/>
              <a:t>povrchem</a:t>
            </a:r>
            <a:r>
              <a:rPr lang="en-US" sz="2800" dirty="0"/>
              <a:t> </a:t>
            </a:r>
            <a:r>
              <a:rPr lang="en-US" sz="2800" dirty="0" err="1"/>
              <a:t>trubice</a:t>
            </a:r>
            <a:r>
              <a:rPr lang="en-US" sz="2800" dirty="0"/>
              <a:t> (</a:t>
            </a:r>
            <a:r>
              <a:rPr lang="en-US" sz="2800" dirty="0" err="1"/>
              <a:t>adhezí</a:t>
            </a:r>
            <a:r>
              <a:rPr lang="en-US" sz="2800" dirty="0"/>
              <a:t>) a </a:t>
            </a:r>
            <a:r>
              <a:rPr lang="en-US" sz="2800" dirty="0" err="1"/>
              <a:t>povrchovým</a:t>
            </a:r>
            <a:r>
              <a:rPr lang="en-US" sz="2800" dirty="0"/>
              <a:t> </a:t>
            </a:r>
            <a:r>
              <a:rPr lang="en-US" sz="2800" dirty="0" err="1"/>
              <a:t>napětím</a:t>
            </a:r>
            <a:endParaRPr lang="cs-CZ" sz="2800" dirty="0"/>
          </a:p>
          <a:p>
            <a:r>
              <a:rPr lang="en-US" sz="2800" dirty="0" err="1"/>
              <a:t>Viskozita</a:t>
            </a:r>
            <a:r>
              <a:rPr lang="en-US" sz="2800" dirty="0"/>
              <a:t> </a:t>
            </a:r>
            <a:r>
              <a:rPr lang="en-US" sz="2800" dirty="0" err="1"/>
              <a:t>představuje</a:t>
            </a:r>
            <a:r>
              <a:rPr lang="en-US" sz="2800" dirty="0"/>
              <a:t> </a:t>
            </a:r>
            <a:r>
              <a:rPr lang="en-US" sz="2800" dirty="0" err="1"/>
              <a:t>vnitřní</a:t>
            </a:r>
            <a:r>
              <a:rPr lang="en-US" sz="2800" dirty="0"/>
              <a:t> </a:t>
            </a:r>
            <a:r>
              <a:rPr lang="en-US" sz="2800" dirty="0" err="1"/>
              <a:t>tření</a:t>
            </a:r>
            <a:r>
              <a:rPr lang="en-US" sz="2800" dirty="0"/>
              <a:t> </a:t>
            </a:r>
            <a:r>
              <a:rPr lang="en-US" sz="2800" dirty="0" err="1"/>
              <a:t>kapaliny</a:t>
            </a:r>
            <a:r>
              <a:rPr lang="en-US" sz="2800" dirty="0"/>
              <a:t>, </a:t>
            </a:r>
            <a:r>
              <a:rPr lang="en-US" sz="2800" dirty="0" err="1"/>
              <a:t>které</a:t>
            </a:r>
            <a:r>
              <a:rPr lang="en-US" sz="2800" dirty="0"/>
              <a:t> </a:t>
            </a:r>
            <a:r>
              <a:rPr lang="en-US" sz="2800" dirty="0" err="1"/>
              <a:t>odporuje</a:t>
            </a:r>
            <a:r>
              <a:rPr lang="en-US" sz="2800" dirty="0"/>
              <a:t> </a:t>
            </a:r>
            <a:r>
              <a:rPr lang="en-US" sz="2800" dirty="0" err="1"/>
              <a:t>pohybu</a:t>
            </a:r>
            <a:r>
              <a:rPr lang="en-US" sz="2800" dirty="0"/>
              <a:t> a </a:t>
            </a:r>
            <a:r>
              <a:rPr lang="en-US" sz="2800" dirty="0" err="1"/>
              <a:t>zpomaluje</a:t>
            </a:r>
            <a:r>
              <a:rPr lang="en-US" sz="2800" dirty="0"/>
              <a:t> </a:t>
            </a:r>
            <a:r>
              <a:rPr lang="en-US" sz="2800" dirty="0" err="1"/>
              <a:t>tok</a:t>
            </a:r>
            <a:r>
              <a:rPr lang="en-US" sz="2800" dirty="0"/>
              <a:t> </a:t>
            </a:r>
            <a:r>
              <a:rPr lang="en-US" sz="2800" dirty="0" err="1"/>
              <a:t>kapaliny</a:t>
            </a:r>
            <a:r>
              <a:rPr lang="en-US" sz="2800" dirty="0"/>
              <a:t> </a:t>
            </a:r>
            <a:r>
              <a:rPr lang="en-US" sz="2800" dirty="0" err="1"/>
              <a:t>kapilárou</a:t>
            </a:r>
            <a:br>
              <a:rPr lang="en-US" sz="2800" dirty="0"/>
            </a:br>
            <a:endParaRPr lang="cs-CZ" sz="2600" b="1" dirty="0"/>
          </a:p>
        </p:txBody>
      </p:sp>
    </p:spTree>
    <p:extLst>
      <p:ext uri="{BB962C8B-B14F-4D97-AF65-F5344CB8AC3E}">
        <p14:creationId xmlns:p14="http://schemas.microsoft.com/office/powerpoint/2010/main" val="1009916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9978745" cy="4521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b="1" dirty="0"/>
              <a:t>Důsledky </a:t>
            </a:r>
            <a:r>
              <a:rPr lang="en-US" sz="2600" b="1" dirty="0"/>
              <a:t>Hagen-</a:t>
            </a:r>
            <a:r>
              <a:rPr lang="en-US" sz="2600" b="1" dirty="0" err="1"/>
              <a:t>Poiseuilleov</a:t>
            </a:r>
            <a:r>
              <a:rPr lang="cs-CZ" sz="2600" b="1" dirty="0"/>
              <a:t>y</a:t>
            </a:r>
            <a:r>
              <a:rPr lang="en-US" sz="2600" b="1" dirty="0"/>
              <a:t> </a:t>
            </a:r>
            <a:r>
              <a:rPr lang="en-US" sz="2600" b="1" dirty="0" err="1"/>
              <a:t>rovnice</a:t>
            </a:r>
            <a:r>
              <a:rPr lang="cs-CZ" sz="2600" b="1" dirty="0"/>
              <a:t>:</a:t>
            </a:r>
          </a:p>
          <a:p>
            <a:pPr marL="0" indent="0">
              <a:buNone/>
            </a:pPr>
            <a:endParaRPr lang="cs-CZ" sz="2600" b="1" dirty="0"/>
          </a:p>
          <a:p>
            <a:r>
              <a:rPr lang="cs-CZ" sz="2600" dirty="0"/>
              <a:t>Kapilární elektroforéza (vliv viskozity na separaci látek)</a:t>
            </a:r>
          </a:p>
          <a:p>
            <a:r>
              <a:rPr lang="cs-CZ" sz="2600" dirty="0"/>
              <a:t>Chromatografie – ovlivnění transportu mobilní fáze</a:t>
            </a:r>
          </a:p>
          <a:p>
            <a:r>
              <a:rPr lang="cs-CZ" sz="2600" dirty="0" err="1"/>
              <a:t>Mikrokapilární</a:t>
            </a:r>
            <a:r>
              <a:rPr lang="cs-CZ" sz="2600" dirty="0"/>
              <a:t> krevní oběh – viskozita krve a její vliv na průtok.</a:t>
            </a:r>
          </a:p>
        </p:txBody>
      </p:sp>
    </p:spTree>
    <p:extLst>
      <p:ext uri="{BB962C8B-B14F-4D97-AF65-F5344CB8AC3E}">
        <p14:creationId xmlns:p14="http://schemas.microsoft.com/office/powerpoint/2010/main" val="1592986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9978745" cy="4521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b="1" dirty="0"/>
              <a:t>Chromatografie obecně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600" dirty="0"/>
              <a:t>Směs látek se rozpustí v mobilní fázi (kapalina nebo plyn).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600" dirty="0"/>
              <a:t>Tato fáze se pohybuje přes stacionární fázi (pevný povrch nebo speciální kapalina).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600" dirty="0"/>
              <a:t>Různé látky interagují se stacionární fází různě silně – některé se pohybují rychleji, jiné pomaleji.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600" dirty="0"/>
              <a:t>Na konci procesu se látky oddělí a lze je analyzovat.</a:t>
            </a:r>
            <a:br>
              <a:rPr lang="en-US" sz="2800" dirty="0"/>
            </a:b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034531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9978745" cy="45211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b="1" dirty="0" err="1"/>
              <a:t>Sloupcová</a:t>
            </a:r>
            <a:r>
              <a:rPr lang="en-US" sz="2600" b="1" dirty="0"/>
              <a:t> </a:t>
            </a:r>
            <a:r>
              <a:rPr lang="en-US" sz="2600" b="1" dirty="0" err="1"/>
              <a:t>chromatografie</a:t>
            </a:r>
            <a:r>
              <a:rPr lang="en-US" sz="2600" b="1" dirty="0"/>
              <a:t> </a:t>
            </a:r>
            <a:endParaRPr lang="cs-CZ" sz="2600" b="1" dirty="0"/>
          </a:p>
          <a:p>
            <a:r>
              <a:rPr lang="en-US" sz="2600" dirty="0" err="1"/>
              <a:t>Směs</a:t>
            </a:r>
            <a:r>
              <a:rPr lang="en-US" sz="2600" dirty="0"/>
              <a:t> se </a:t>
            </a:r>
            <a:r>
              <a:rPr lang="en-US" sz="2600" dirty="0" err="1"/>
              <a:t>nalije</a:t>
            </a:r>
            <a:r>
              <a:rPr lang="en-US" sz="2600" dirty="0"/>
              <a:t> </a:t>
            </a:r>
            <a:r>
              <a:rPr lang="en-US" sz="2600" dirty="0" err="1"/>
              <a:t>na</a:t>
            </a:r>
            <a:r>
              <a:rPr lang="en-US" sz="2600" dirty="0"/>
              <a:t> </a:t>
            </a:r>
            <a:r>
              <a:rPr lang="en-US" sz="2600" dirty="0" err="1"/>
              <a:t>sloupec</a:t>
            </a:r>
            <a:r>
              <a:rPr lang="en-US" sz="2600" dirty="0"/>
              <a:t> </a:t>
            </a:r>
            <a:r>
              <a:rPr lang="en-US" sz="2600" dirty="0" err="1"/>
              <a:t>naplněný</a:t>
            </a:r>
            <a:r>
              <a:rPr lang="en-US" sz="2600" dirty="0"/>
              <a:t> </a:t>
            </a:r>
            <a:r>
              <a:rPr lang="en-US" sz="2600" dirty="0" err="1"/>
              <a:t>sorbentem</a:t>
            </a:r>
            <a:r>
              <a:rPr lang="en-US" sz="2600" dirty="0"/>
              <a:t> (</a:t>
            </a:r>
            <a:r>
              <a:rPr lang="en-US" sz="2600" dirty="0" err="1"/>
              <a:t>např</a:t>
            </a:r>
            <a:r>
              <a:rPr lang="en-US" sz="2600" dirty="0"/>
              <a:t>. </a:t>
            </a:r>
            <a:r>
              <a:rPr lang="en-US" sz="2600" dirty="0" err="1"/>
              <a:t>silikagelem</a:t>
            </a:r>
            <a:r>
              <a:rPr lang="en-US" sz="2600" dirty="0"/>
              <a:t>)</a:t>
            </a:r>
            <a:endParaRPr lang="cs-CZ" sz="2600" dirty="0"/>
          </a:p>
          <a:p>
            <a:r>
              <a:rPr lang="en-US" sz="2600" dirty="0" err="1"/>
              <a:t>Mobilní</a:t>
            </a:r>
            <a:r>
              <a:rPr lang="en-US" sz="2600" dirty="0"/>
              <a:t> </a:t>
            </a:r>
            <a:r>
              <a:rPr lang="en-US" sz="2600" dirty="0" err="1"/>
              <a:t>fáze</a:t>
            </a:r>
            <a:r>
              <a:rPr lang="en-US" sz="2600" dirty="0"/>
              <a:t> (</a:t>
            </a:r>
            <a:r>
              <a:rPr lang="en-US" sz="2600" dirty="0" err="1"/>
              <a:t>rozpouštědlo</a:t>
            </a:r>
            <a:r>
              <a:rPr lang="en-US" sz="2600" dirty="0"/>
              <a:t>) </a:t>
            </a:r>
            <a:r>
              <a:rPr lang="en-US" sz="2600" dirty="0" err="1"/>
              <a:t>protéká</a:t>
            </a:r>
            <a:r>
              <a:rPr lang="en-US" sz="2600" dirty="0"/>
              <a:t> </a:t>
            </a:r>
            <a:r>
              <a:rPr lang="en-US" sz="2600" dirty="0" err="1"/>
              <a:t>sloupcem</a:t>
            </a:r>
            <a:r>
              <a:rPr lang="en-US" sz="2600" dirty="0"/>
              <a:t> a </a:t>
            </a:r>
            <a:r>
              <a:rPr lang="en-US" sz="2600" dirty="0" err="1"/>
              <a:t>jednotlivé</a:t>
            </a:r>
            <a:r>
              <a:rPr lang="en-US" sz="2600" dirty="0"/>
              <a:t> </a:t>
            </a:r>
            <a:r>
              <a:rPr lang="en-US" sz="2600" dirty="0" err="1"/>
              <a:t>složky</a:t>
            </a:r>
            <a:r>
              <a:rPr lang="en-US" sz="2600" dirty="0"/>
              <a:t> se </a:t>
            </a:r>
            <a:r>
              <a:rPr lang="en-US" sz="2600" dirty="0" err="1"/>
              <a:t>pohybují</a:t>
            </a:r>
            <a:r>
              <a:rPr lang="en-US" sz="2600" dirty="0"/>
              <a:t> </a:t>
            </a:r>
            <a:r>
              <a:rPr lang="en-US" sz="2600" dirty="0" err="1"/>
              <a:t>různou</a:t>
            </a:r>
            <a:r>
              <a:rPr lang="en-US" sz="2600" dirty="0"/>
              <a:t> </a:t>
            </a:r>
            <a:r>
              <a:rPr lang="en-US" sz="2600" dirty="0" err="1"/>
              <a:t>rychlostí</a:t>
            </a:r>
            <a:endParaRPr lang="cs-CZ" sz="2600" dirty="0"/>
          </a:p>
          <a:p>
            <a:pPr marL="0" indent="0">
              <a:buNone/>
            </a:pPr>
            <a:r>
              <a:rPr lang="en-US" sz="2600" b="1" dirty="0" err="1"/>
              <a:t>Tenkovrstvá</a:t>
            </a:r>
            <a:r>
              <a:rPr lang="en-US" sz="2600" b="1" dirty="0"/>
              <a:t> </a:t>
            </a:r>
            <a:r>
              <a:rPr lang="en-US" sz="2600" b="1" dirty="0" err="1"/>
              <a:t>chromatografie</a:t>
            </a:r>
            <a:r>
              <a:rPr lang="en-US" sz="2600" b="1" dirty="0"/>
              <a:t> (TLC)</a:t>
            </a:r>
            <a:endParaRPr lang="cs-CZ" sz="2600" b="1" dirty="0"/>
          </a:p>
          <a:p>
            <a:r>
              <a:rPr lang="cs-CZ" sz="2600" dirty="0"/>
              <a:t>S</a:t>
            </a:r>
            <a:r>
              <a:rPr lang="en-US" sz="2600" dirty="0" err="1"/>
              <a:t>měs</a:t>
            </a:r>
            <a:r>
              <a:rPr lang="en-US" sz="2600" dirty="0"/>
              <a:t> se </a:t>
            </a:r>
            <a:r>
              <a:rPr lang="en-US" sz="2600" dirty="0" err="1"/>
              <a:t>nanese</a:t>
            </a:r>
            <a:r>
              <a:rPr lang="en-US" sz="2600" dirty="0"/>
              <a:t> </a:t>
            </a:r>
            <a:r>
              <a:rPr lang="en-US" sz="2600" dirty="0" err="1"/>
              <a:t>na</a:t>
            </a:r>
            <a:r>
              <a:rPr lang="en-US" sz="2600" dirty="0"/>
              <a:t> </a:t>
            </a:r>
            <a:r>
              <a:rPr lang="en-US" sz="2600" dirty="0" err="1"/>
              <a:t>vrstv</a:t>
            </a:r>
            <a:r>
              <a:rPr lang="cs-CZ" sz="2600" dirty="0"/>
              <a:t>u</a:t>
            </a:r>
            <a:r>
              <a:rPr lang="en-US" sz="2600" dirty="0"/>
              <a:t> </a:t>
            </a:r>
            <a:r>
              <a:rPr lang="en-US" sz="2600" dirty="0" err="1"/>
              <a:t>silikagelu</a:t>
            </a:r>
            <a:r>
              <a:rPr lang="en-US" sz="2600" dirty="0"/>
              <a:t> </a:t>
            </a:r>
            <a:r>
              <a:rPr lang="en-US" sz="2600" dirty="0" err="1"/>
              <a:t>na</a:t>
            </a:r>
            <a:r>
              <a:rPr lang="en-US" sz="2600" dirty="0"/>
              <a:t> </a:t>
            </a:r>
            <a:r>
              <a:rPr lang="en-US" sz="2600" dirty="0" err="1"/>
              <a:t>skleněné</a:t>
            </a:r>
            <a:r>
              <a:rPr lang="en-US" sz="2600" dirty="0"/>
              <a:t> </a:t>
            </a:r>
            <a:r>
              <a:rPr lang="en-US" sz="2600" dirty="0" err="1"/>
              <a:t>destičce</a:t>
            </a:r>
            <a:r>
              <a:rPr lang="cs-CZ" sz="2600" dirty="0"/>
              <a:t> </a:t>
            </a:r>
            <a:r>
              <a:rPr lang="en-US" sz="2600" dirty="0"/>
              <a:t>a </a:t>
            </a:r>
            <a:r>
              <a:rPr lang="en-US" sz="2600" dirty="0" err="1"/>
              <a:t>rozpouštědlo</a:t>
            </a:r>
            <a:r>
              <a:rPr lang="en-US" sz="2600" dirty="0"/>
              <a:t> se </a:t>
            </a:r>
            <a:r>
              <a:rPr lang="en-US" sz="2600" dirty="0" err="1"/>
              <a:t>nechá</a:t>
            </a:r>
            <a:r>
              <a:rPr lang="en-US" sz="2600" dirty="0"/>
              <a:t> </a:t>
            </a:r>
            <a:r>
              <a:rPr lang="en-US" sz="2600" dirty="0" err="1"/>
              <a:t>stoupat</a:t>
            </a:r>
            <a:r>
              <a:rPr lang="en-US" sz="2600" dirty="0"/>
              <a:t> </a:t>
            </a:r>
            <a:r>
              <a:rPr lang="en-US" sz="2600" dirty="0" err="1"/>
              <a:t>vzhůru</a:t>
            </a:r>
            <a:endParaRPr lang="cs-CZ" sz="2600" dirty="0"/>
          </a:p>
          <a:p>
            <a:pPr marL="0" indent="0">
              <a:buNone/>
            </a:pPr>
            <a:r>
              <a:rPr lang="en-US" sz="2600" b="1" dirty="0" err="1"/>
              <a:t>Plynová</a:t>
            </a:r>
            <a:r>
              <a:rPr lang="en-US" sz="2600" b="1" dirty="0"/>
              <a:t> </a:t>
            </a:r>
            <a:r>
              <a:rPr lang="en-US" sz="2600" b="1" dirty="0" err="1"/>
              <a:t>chromatografie</a:t>
            </a:r>
            <a:endParaRPr lang="cs-CZ" sz="2600" b="1" dirty="0"/>
          </a:p>
          <a:p>
            <a:r>
              <a:rPr lang="en-US" sz="2600" dirty="0" err="1"/>
              <a:t>Látky</a:t>
            </a:r>
            <a:r>
              <a:rPr lang="en-US" sz="2600" dirty="0"/>
              <a:t> </a:t>
            </a:r>
            <a:r>
              <a:rPr lang="en-US" sz="2600" dirty="0" err="1"/>
              <a:t>jsou</a:t>
            </a:r>
            <a:r>
              <a:rPr lang="en-US" sz="2600" dirty="0"/>
              <a:t> </a:t>
            </a:r>
            <a:r>
              <a:rPr lang="en-US" sz="2600" dirty="0" err="1"/>
              <a:t>odpařeny</a:t>
            </a:r>
            <a:r>
              <a:rPr lang="en-US" sz="2600" dirty="0"/>
              <a:t> a </a:t>
            </a:r>
            <a:r>
              <a:rPr lang="en-US" sz="2600" dirty="0" err="1"/>
              <a:t>unášeny</a:t>
            </a:r>
            <a:r>
              <a:rPr lang="en-US" sz="2600" dirty="0"/>
              <a:t> </a:t>
            </a:r>
            <a:r>
              <a:rPr lang="en-US" sz="2600" dirty="0" err="1"/>
              <a:t>proudem</a:t>
            </a:r>
            <a:r>
              <a:rPr lang="en-US" sz="2600" dirty="0"/>
              <a:t> </a:t>
            </a:r>
            <a:r>
              <a:rPr lang="en-US" sz="2600" dirty="0" err="1"/>
              <a:t>plynu</a:t>
            </a:r>
            <a:r>
              <a:rPr lang="en-US" sz="2600" dirty="0"/>
              <a:t> (</a:t>
            </a:r>
            <a:r>
              <a:rPr lang="en-US" sz="2600" dirty="0" err="1"/>
              <a:t>mobilní</a:t>
            </a:r>
            <a:r>
              <a:rPr lang="en-US" sz="2600" dirty="0"/>
              <a:t> </a:t>
            </a:r>
            <a:r>
              <a:rPr lang="en-US" sz="2600" dirty="0" err="1"/>
              <a:t>fáze</a:t>
            </a:r>
            <a:r>
              <a:rPr lang="en-US" sz="2600" dirty="0"/>
              <a:t>)</a:t>
            </a:r>
            <a:endParaRPr lang="cs-CZ" sz="2600" dirty="0"/>
          </a:p>
          <a:p>
            <a:r>
              <a:rPr lang="en-US" sz="2600" dirty="0" err="1"/>
              <a:t>Separace</a:t>
            </a:r>
            <a:r>
              <a:rPr lang="en-US" sz="2600" dirty="0"/>
              <a:t> </a:t>
            </a:r>
            <a:r>
              <a:rPr lang="en-US" sz="2600" dirty="0" err="1"/>
              <a:t>probíhá</a:t>
            </a:r>
            <a:r>
              <a:rPr lang="en-US" sz="2600" dirty="0"/>
              <a:t> v </a:t>
            </a:r>
            <a:r>
              <a:rPr lang="en-US" sz="2600" dirty="0" err="1"/>
              <a:t>úzké</a:t>
            </a:r>
            <a:r>
              <a:rPr lang="en-US" sz="2600" dirty="0"/>
              <a:t> </a:t>
            </a:r>
            <a:r>
              <a:rPr lang="en-US" sz="2600" dirty="0" err="1"/>
              <a:t>kapilární</a:t>
            </a:r>
            <a:r>
              <a:rPr lang="en-US" sz="2600" dirty="0"/>
              <a:t> </a:t>
            </a:r>
            <a:r>
              <a:rPr lang="en-US" sz="2600" dirty="0" err="1"/>
              <a:t>koloně</a:t>
            </a:r>
            <a:r>
              <a:rPr lang="en-US" sz="2600" dirty="0"/>
              <a:t> </a:t>
            </a:r>
            <a:r>
              <a:rPr lang="en-US" sz="2600" dirty="0" err="1"/>
              <a:t>naplněné</a:t>
            </a:r>
            <a:r>
              <a:rPr lang="en-US" sz="2600" dirty="0"/>
              <a:t> </a:t>
            </a:r>
            <a:r>
              <a:rPr lang="en-US" sz="2600" dirty="0" err="1"/>
              <a:t>sorbentem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52584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9978745" cy="4521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/>
              <a:t>Kapalinová</a:t>
            </a:r>
            <a:r>
              <a:rPr lang="en-US" sz="2800" b="1" dirty="0"/>
              <a:t> </a:t>
            </a:r>
            <a:r>
              <a:rPr lang="en-US" sz="2800" b="1" dirty="0" err="1"/>
              <a:t>chromatografie</a:t>
            </a:r>
            <a:r>
              <a:rPr lang="en-US" sz="2800" b="1" dirty="0"/>
              <a:t> (HPLC)</a:t>
            </a:r>
            <a:r>
              <a:rPr lang="en-US" sz="2800" dirty="0"/>
              <a:t> </a:t>
            </a:r>
            <a:r>
              <a:rPr lang="en-US" sz="2600" b="1" dirty="0"/>
              <a:t> </a:t>
            </a:r>
            <a:endParaRPr lang="cs-CZ" sz="2600" b="1" dirty="0"/>
          </a:p>
          <a:p>
            <a:r>
              <a:rPr lang="en-US" sz="2800" dirty="0" err="1"/>
              <a:t>Založená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pohybu</a:t>
            </a:r>
            <a:r>
              <a:rPr lang="en-US" sz="2800" dirty="0"/>
              <a:t> </a:t>
            </a:r>
            <a:r>
              <a:rPr lang="en-US" sz="2800" dirty="0" err="1"/>
              <a:t>kapalné</a:t>
            </a:r>
            <a:r>
              <a:rPr lang="en-US" sz="2800" dirty="0"/>
              <a:t> </a:t>
            </a:r>
            <a:r>
              <a:rPr lang="en-US" sz="2800" dirty="0" err="1"/>
              <a:t>mobilní</a:t>
            </a:r>
            <a:r>
              <a:rPr lang="en-US" sz="2800" dirty="0"/>
              <a:t> </a:t>
            </a:r>
            <a:r>
              <a:rPr lang="en-US" sz="2800" dirty="0" err="1"/>
              <a:t>fáze</a:t>
            </a:r>
            <a:r>
              <a:rPr lang="en-US" sz="2800" dirty="0"/>
              <a:t> v </a:t>
            </a:r>
            <a:r>
              <a:rPr lang="en-US" sz="2800" dirty="0" err="1"/>
              <a:t>porézní</a:t>
            </a:r>
            <a:r>
              <a:rPr lang="en-US" sz="2800" dirty="0"/>
              <a:t> </a:t>
            </a:r>
            <a:r>
              <a:rPr lang="en-US" sz="2800" dirty="0" err="1"/>
              <a:t>stacionární</a:t>
            </a:r>
            <a:r>
              <a:rPr lang="en-US" sz="2800" dirty="0"/>
              <a:t> </a:t>
            </a:r>
            <a:r>
              <a:rPr lang="en-US" sz="2800" dirty="0" err="1"/>
              <a:t>fázi</a:t>
            </a:r>
            <a:endParaRPr lang="cs-CZ" sz="2800" dirty="0"/>
          </a:p>
          <a:p>
            <a:r>
              <a:rPr lang="en-US" sz="2800" dirty="0" err="1"/>
              <a:t>Viskozita</a:t>
            </a:r>
            <a:r>
              <a:rPr lang="en-US" sz="2800" dirty="0"/>
              <a:t> </a:t>
            </a:r>
            <a:r>
              <a:rPr lang="en-US" sz="2800" dirty="0" err="1"/>
              <a:t>mobilní</a:t>
            </a:r>
            <a:r>
              <a:rPr lang="en-US" sz="2800" dirty="0"/>
              <a:t> </a:t>
            </a:r>
            <a:r>
              <a:rPr lang="en-US" sz="2800" dirty="0" err="1"/>
              <a:t>fáze</a:t>
            </a:r>
            <a:r>
              <a:rPr lang="en-US" sz="2800" dirty="0"/>
              <a:t> </a:t>
            </a:r>
            <a:r>
              <a:rPr lang="en-US" sz="2800" dirty="0" err="1"/>
              <a:t>ovlivňuje</a:t>
            </a:r>
            <a:r>
              <a:rPr lang="en-US" sz="2800" dirty="0"/>
              <a:t> </a:t>
            </a:r>
            <a:r>
              <a:rPr lang="en-US" sz="2800" dirty="0" err="1"/>
              <a:t>průtok</a:t>
            </a:r>
            <a:r>
              <a:rPr lang="en-US" sz="2800" dirty="0"/>
              <a:t> a </a:t>
            </a:r>
            <a:r>
              <a:rPr lang="en-US" sz="2800" dirty="0" err="1"/>
              <a:t>účinnost</a:t>
            </a:r>
            <a:r>
              <a:rPr lang="en-US" sz="2800" dirty="0"/>
              <a:t> </a:t>
            </a:r>
            <a:r>
              <a:rPr lang="en-US" sz="2800" dirty="0" err="1"/>
              <a:t>separace</a:t>
            </a:r>
            <a:endParaRPr lang="cs-CZ" sz="2800" dirty="0"/>
          </a:p>
          <a:p>
            <a:r>
              <a:rPr lang="en-US" sz="2800" dirty="0" err="1"/>
              <a:t>Kapilární</a:t>
            </a:r>
            <a:r>
              <a:rPr lang="en-US" sz="2800" dirty="0"/>
              <a:t> </a:t>
            </a:r>
            <a:r>
              <a:rPr lang="en-US" sz="2800" dirty="0" err="1"/>
              <a:t>síly</a:t>
            </a:r>
            <a:r>
              <a:rPr lang="en-US" sz="2800" dirty="0"/>
              <a:t> a </a:t>
            </a:r>
            <a:r>
              <a:rPr lang="en-US" sz="2800" dirty="0" err="1"/>
              <a:t>povrchové</a:t>
            </a:r>
            <a:r>
              <a:rPr lang="en-US" sz="2800" dirty="0"/>
              <a:t> </a:t>
            </a:r>
            <a:r>
              <a:rPr lang="en-US" sz="2800" dirty="0" err="1"/>
              <a:t>napětí</a:t>
            </a:r>
            <a:r>
              <a:rPr lang="en-US" sz="2800" dirty="0"/>
              <a:t> </a:t>
            </a:r>
            <a:r>
              <a:rPr lang="en-US" sz="2800" dirty="0" err="1"/>
              <a:t>hrají</a:t>
            </a:r>
            <a:r>
              <a:rPr lang="en-US" sz="2800" dirty="0"/>
              <a:t> </a:t>
            </a:r>
            <a:r>
              <a:rPr lang="en-US" sz="2800" dirty="0" err="1"/>
              <a:t>roli</a:t>
            </a:r>
            <a:r>
              <a:rPr lang="en-US" sz="2800" dirty="0"/>
              <a:t> </a:t>
            </a:r>
            <a:r>
              <a:rPr lang="en-US" sz="2800" dirty="0" err="1"/>
              <a:t>při</a:t>
            </a:r>
            <a:r>
              <a:rPr lang="en-US" sz="2800" dirty="0"/>
              <a:t> </a:t>
            </a:r>
            <a:r>
              <a:rPr lang="en-US" sz="2800" dirty="0" err="1"/>
              <a:t>interakcích</a:t>
            </a:r>
            <a:r>
              <a:rPr lang="en-US" sz="2800" dirty="0"/>
              <a:t> </a:t>
            </a:r>
            <a:r>
              <a:rPr lang="en-US" sz="2800" dirty="0" err="1"/>
              <a:t>mezi</a:t>
            </a:r>
            <a:r>
              <a:rPr lang="en-US" sz="2800" dirty="0"/>
              <a:t> </a:t>
            </a:r>
            <a:r>
              <a:rPr lang="en-US" sz="2800" dirty="0" err="1"/>
              <a:t>složkami</a:t>
            </a:r>
            <a:r>
              <a:rPr lang="en-US" sz="2800" dirty="0"/>
              <a:t> </a:t>
            </a:r>
            <a:r>
              <a:rPr lang="en-US" sz="2800" dirty="0" err="1"/>
              <a:t>vzorku</a:t>
            </a:r>
            <a:r>
              <a:rPr lang="en-US" sz="2800" dirty="0"/>
              <a:t> a </a:t>
            </a:r>
            <a:r>
              <a:rPr lang="en-US" sz="2800" dirty="0" err="1"/>
              <a:t>kolonou</a:t>
            </a:r>
            <a:endParaRPr lang="cs-CZ" sz="2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4468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9978745" cy="4521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/>
              <a:t>Kapalinová</a:t>
            </a:r>
            <a:r>
              <a:rPr lang="en-US" sz="2800" b="1" dirty="0"/>
              <a:t> </a:t>
            </a:r>
            <a:r>
              <a:rPr lang="en-US" sz="2800" b="1" dirty="0" err="1"/>
              <a:t>chromatografie</a:t>
            </a:r>
            <a:r>
              <a:rPr lang="en-US" sz="2800" b="1" dirty="0"/>
              <a:t> (HPLC)</a:t>
            </a:r>
            <a:r>
              <a:rPr lang="en-US" sz="2800" dirty="0"/>
              <a:t> </a:t>
            </a:r>
            <a:r>
              <a:rPr lang="en-US" sz="2600" b="1" dirty="0"/>
              <a:t> </a:t>
            </a:r>
            <a:endParaRPr lang="cs-CZ" sz="2600" b="1" dirty="0"/>
          </a:p>
          <a:p>
            <a:r>
              <a:rPr lang="en-US" sz="2800" dirty="0" err="1"/>
              <a:t>Kapalná</a:t>
            </a:r>
            <a:r>
              <a:rPr lang="en-US" sz="2800" dirty="0"/>
              <a:t> </a:t>
            </a:r>
            <a:r>
              <a:rPr lang="en-US" sz="2800" dirty="0" err="1"/>
              <a:t>mobilní</a:t>
            </a:r>
            <a:r>
              <a:rPr lang="en-US" sz="2800" dirty="0"/>
              <a:t> </a:t>
            </a:r>
            <a:r>
              <a:rPr lang="en-US" sz="2800" dirty="0" err="1"/>
              <a:t>fáze</a:t>
            </a:r>
            <a:r>
              <a:rPr lang="en-US" sz="2800" dirty="0"/>
              <a:t> se </a:t>
            </a:r>
            <a:r>
              <a:rPr lang="en-US" sz="2800" dirty="0" err="1"/>
              <a:t>protlačuje</a:t>
            </a:r>
            <a:r>
              <a:rPr lang="en-US" sz="2800" dirty="0"/>
              <a:t> </a:t>
            </a:r>
            <a:r>
              <a:rPr lang="en-US" sz="2800" dirty="0" err="1"/>
              <a:t>kolonou</a:t>
            </a:r>
            <a:r>
              <a:rPr lang="en-US" sz="2800" dirty="0"/>
              <a:t> pod </a:t>
            </a:r>
            <a:r>
              <a:rPr lang="en-US" sz="2800" dirty="0" err="1"/>
              <a:t>vysokým</a:t>
            </a:r>
            <a:r>
              <a:rPr lang="en-US" sz="2800" dirty="0"/>
              <a:t> </a:t>
            </a:r>
            <a:r>
              <a:rPr lang="en-US" sz="2800" dirty="0" err="1"/>
              <a:t>tlakem</a:t>
            </a:r>
            <a:endParaRPr lang="cs-CZ" sz="2800" dirty="0"/>
          </a:p>
          <a:p>
            <a:r>
              <a:rPr lang="en-US" sz="2800" dirty="0" err="1"/>
              <a:t>Rychlost</a:t>
            </a:r>
            <a:r>
              <a:rPr lang="en-US" sz="2800" dirty="0"/>
              <a:t> a </a:t>
            </a:r>
            <a:r>
              <a:rPr lang="en-US" sz="2800" dirty="0" err="1"/>
              <a:t>účinnost</a:t>
            </a:r>
            <a:r>
              <a:rPr lang="en-US" sz="2800" dirty="0"/>
              <a:t> </a:t>
            </a:r>
            <a:r>
              <a:rPr lang="en-US" sz="2800" dirty="0" err="1"/>
              <a:t>separace</a:t>
            </a:r>
            <a:r>
              <a:rPr lang="en-US" sz="2800" dirty="0"/>
              <a:t> </a:t>
            </a:r>
            <a:r>
              <a:rPr lang="en-US" sz="2800" dirty="0" err="1"/>
              <a:t>závisí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viskozitě</a:t>
            </a:r>
            <a:r>
              <a:rPr lang="en-US" sz="2800" dirty="0"/>
              <a:t> </a:t>
            </a:r>
            <a:r>
              <a:rPr lang="en-US" sz="2800" dirty="0" err="1"/>
              <a:t>kapaliny</a:t>
            </a:r>
            <a:r>
              <a:rPr lang="en-US" sz="2800" dirty="0"/>
              <a:t> a </a:t>
            </a:r>
            <a:r>
              <a:rPr lang="en-US" sz="2800" dirty="0" err="1"/>
              <a:t>tlaku</a:t>
            </a:r>
            <a:endParaRPr lang="cs-CZ" sz="2800" dirty="0"/>
          </a:p>
          <a:p>
            <a:r>
              <a:rPr lang="en-US" sz="2800" dirty="0" err="1"/>
              <a:t>Stacionární</a:t>
            </a:r>
            <a:r>
              <a:rPr lang="en-US" sz="2800" dirty="0"/>
              <a:t> </a:t>
            </a:r>
            <a:r>
              <a:rPr lang="en-US" sz="2800" dirty="0" err="1"/>
              <a:t>fáze</a:t>
            </a:r>
            <a:r>
              <a:rPr lang="en-US" sz="2800" dirty="0"/>
              <a:t> (sorbent) </a:t>
            </a:r>
            <a:r>
              <a:rPr lang="en-US" sz="2800" dirty="0" err="1"/>
              <a:t>interaguje</a:t>
            </a:r>
            <a:r>
              <a:rPr lang="en-US" sz="2800" dirty="0"/>
              <a:t> s </a:t>
            </a:r>
            <a:r>
              <a:rPr lang="en-US" sz="2800" dirty="0" err="1"/>
              <a:t>jednotlivými</a:t>
            </a:r>
            <a:r>
              <a:rPr lang="en-US" sz="2800" dirty="0"/>
              <a:t> </a:t>
            </a:r>
            <a:r>
              <a:rPr lang="en-US" sz="2800" dirty="0" err="1"/>
              <a:t>složkami</a:t>
            </a:r>
            <a:r>
              <a:rPr lang="en-US" sz="2800" dirty="0"/>
              <a:t> </a:t>
            </a:r>
            <a:r>
              <a:rPr lang="en-US" sz="2800" dirty="0" err="1"/>
              <a:t>vzorku</a:t>
            </a:r>
            <a:r>
              <a:rPr lang="en-US" sz="2800" dirty="0"/>
              <a:t> a </a:t>
            </a:r>
            <a:r>
              <a:rPr lang="en-US" sz="2800" dirty="0" err="1"/>
              <a:t>zpomaluje</a:t>
            </a:r>
            <a:r>
              <a:rPr lang="en-US" sz="2800" dirty="0"/>
              <a:t> </a:t>
            </a:r>
            <a:r>
              <a:rPr lang="en-US" sz="2800" dirty="0" err="1"/>
              <a:t>jejich</a:t>
            </a:r>
            <a:r>
              <a:rPr lang="en-US" sz="2800" dirty="0"/>
              <a:t> </a:t>
            </a:r>
            <a:r>
              <a:rPr lang="en-US" sz="2800" dirty="0" err="1"/>
              <a:t>průchod</a:t>
            </a:r>
            <a:r>
              <a:rPr lang="en-US" sz="2800" dirty="0"/>
              <a:t> </a:t>
            </a:r>
            <a:r>
              <a:rPr lang="en-US" sz="2800" dirty="0" err="1"/>
              <a:t>podle</a:t>
            </a:r>
            <a:r>
              <a:rPr lang="en-US" sz="2800" dirty="0"/>
              <a:t> </a:t>
            </a:r>
            <a:r>
              <a:rPr lang="en-US" sz="2800" dirty="0" err="1"/>
              <a:t>jejich</a:t>
            </a:r>
            <a:r>
              <a:rPr lang="en-US" sz="2800" dirty="0"/>
              <a:t> </a:t>
            </a:r>
            <a:r>
              <a:rPr lang="en-US" sz="2800" dirty="0" err="1"/>
              <a:t>afinity</a:t>
            </a:r>
            <a:r>
              <a:rPr lang="en-US" sz="2800" dirty="0"/>
              <a:t>.</a:t>
            </a:r>
            <a:endParaRPr lang="cs-CZ" sz="2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744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9978745" cy="4521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/>
              <a:t>Kapalinová</a:t>
            </a:r>
            <a:r>
              <a:rPr lang="en-US" sz="2800" b="1" dirty="0"/>
              <a:t> </a:t>
            </a:r>
            <a:r>
              <a:rPr lang="en-US" sz="2800" b="1" dirty="0" err="1"/>
              <a:t>chromatografie</a:t>
            </a:r>
            <a:r>
              <a:rPr lang="en-US" sz="2800" b="1" dirty="0"/>
              <a:t> (HPLC)</a:t>
            </a:r>
            <a:r>
              <a:rPr lang="en-US" sz="2800" dirty="0"/>
              <a:t> </a:t>
            </a:r>
            <a:r>
              <a:rPr lang="en-US" sz="2600" b="1" dirty="0"/>
              <a:t> </a:t>
            </a:r>
            <a:endParaRPr lang="cs-CZ" sz="2600" b="1" dirty="0"/>
          </a:p>
          <a:p>
            <a:r>
              <a:rPr lang="en-US" sz="2800" dirty="0" err="1"/>
              <a:t>Kapalná</a:t>
            </a:r>
            <a:r>
              <a:rPr lang="en-US" sz="2800" dirty="0"/>
              <a:t> </a:t>
            </a:r>
            <a:r>
              <a:rPr lang="en-US" sz="2800" dirty="0" err="1"/>
              <a:t>mobilní</a:t>
            </a:r>
            <a:r>
              <a:rPr lang="en-US" sz="2800" dirty="0"/>
              <a:t> </a:t>
            </a:r>
            <a:r>
              <a:rPr lang="en-US" sz="2800" dirty="0" err="1"/>
              <a:t>fáze</a:t>
            </a:r>
            <a:r>
              <a:rPr lang="en-US" sz="2800" dirty="0"/>
              <a:t> se </a:t>
            </a:r>
            <a:r>
              <a:rPr lang="en-US" sz="2800" dirty="0" err="1"/>
              <a:t>protlačuje</a:t>
            </a:r>
            <a:r>
              <a:rPr lang="en-US" sz="2800" dirty="0"/>
              <a:t> </a:t>
            </a:r>
            <a:r>
              <a:rPr lang="en-US" sz="2800" dirty="0" err="1"/>
              <a:t>kolonou</a:t>
            </a:r>
            <a:r>
              <a:rPr lang="en-US" sz="2800" dirty="0"/>
              <a:t> pod </a:t>
            </a:r>
            <a:r>
              <a:rPr lang="en-US" sz="2800" dirty="0" err="1"/>
              <a:t>vysokým</a:t>
            </a:r>
            <a:r>
              <a:rPr lang="en-US" sz="2800" dirty="0"/>
              <a:t> </a:t>
            </a:r>
            <a:r>
              <a:rPr lang="en-US" sz="2800" dirty="0" err="1"/>
              <a:t>tlakem</a:t>
            </a:r>
            <a:endParaRPr lang="cs-CZ" sz="2800" dirty="0"/>
          </a:p>
          <a:p>
            <a:r>
              <a:rPr lang="en-US" sz="2800" dirty="0" err="1"/>
              <a:t>Rychlost</a:t>
            </a:r>
            <a:r>
              <a:rPr lang="en-US" sz="2800" dirty="0"/>
              <a:t> a </a:t>
            </a:r>
            <a:r>
              <a:rPr lang="en-US" sz="2800" dirty="0" err="1"/>
              <a:t>účinnost</a:t>
            </a:r>
            <a:r>
              <a:rPr lang="en-US" sz="2800" dirty="0"/>
              <a:t> </a:t>
            </a:r>
            <a:r>
              <a:rPr lang="en-US" sz="2800" dirty="0" err="1"/>
              <a:t>separace</a:t>
            </a:r>
            <a:r>
              <a:rPr lang="en-US" sz="2800" dirty="0"/>
              <a:t> </a:t>
            </a:r>
            <a:r>
              <a:rPr lang="en-US" sz="2800" dirty="0" err="1"/>
              <a:t>závisí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viskozitě</a:t>
            </a:r>
            <a:r>
              <a:rPr lang="en-US" sz="2800" dirty="0"/>
              <a:t> </a:t>
            </a:r>
            <a:r>
              <a:rPr lang="en-US" sz="2800" dirty="0" err="1"/>
              <a:t>kapaliny</a:t>
            </a:r>
            <a:r>
              <a:rPr lang="en-US" sz="2800" dirty="0"/>
              <a:t> a </a:t>
            </a:r>
            <a:r>
              <a:rPr lang="en-US" sz="2800" dirty="0" err="1"/>
              <a:t>tlaku</a:t>
            </a:r>
            <a:endParaRPr lang="cs-CZ" sz="2800" dirty="0"/>
          </a:p>
          <a:p>
            <a:r>
              <a:rPr lang="en-US" sz="2800" dirty="0" err="1"/>
              <a:t>Stacionární</a:t>
            </a:r>
            <a:r>
              <a:rPr lang="en-US" sz="2800" dirty="0"/>
              <a:t> </a:t>
            </a:r>
            <a:r>
              <a:rPr lang="en-US" sz="2800" dirty="0" err="1"/>
              <a:t>fáze</a:t>
            </a:r>
            <a:r>
              <a:rPr lang="en-US" sz="2800" dirty="0"/>
              <a:t> (sorbent) </a:t>
            </a:r>
            <a:r>
              <a:rPr lang="en-US" sz="2800" dirty="0" err="1"/>
              <a:t>interaguje</a:t>
            </a:r>
            <a:r>
              <a:rPr lang="en-US" sz="2800" dirty="0"/>
              <a:t> s </a:t>
            </a:r>
            <a:r>
              <a:rPr lang="en-US" sz="2800" dirty="0" err="1"/>
              <a:t>jednotlivými</a:t>
            </a:r>
            <a:r>
              <a:rPr lang="en-US" sz="2800" dirty="0"/>
              <a:t> </a:t>
            </a:r>
            <a:r>
              <a:rPr lang="en-US" sz="2800" dirty="0" err="1"/>
              <a:t>složkami</a:t>
            </a:r>
            <a:r>
              <a:rPr lang="en-US" sz="2800" dirty="0"/>
              <a:t> </a:t>
            </a:r>
            <a:r>
              <a:rPr lang="en-US" sz="2800" dirty="0" err="1"/>
              <a:t>vzorku</a:t>
            </a:r>
            <a:r>
              <a:rPr lang="en-US" sz="2800" dirty="0"/>
              <a:t> a </a:t>
            </a:r>
            <a:r>
              <a:rPr lang="en-US" sz="2800" dirty="0" err="1"/>
              <a:t>zpomaluje</a:t>
            </a:r>
            <a:r>
              <a:rPr lang="en-US" sz="2800" dirty="0"/>
              <a:t> </a:t>
            </a:r>
            <a:r>
              <a:rPr lang="en-US" sz="2800" dirty="0" err="1"/>
              <a:t>jejich</a:t>
            </a:r>
            <a:r>
              <a:rPr lang="en-US" sz="2800" dirty="0"/>
              <a:t> </a:t>
            </a:r>
            <a:r>
              <a:rPr lang="en-US" sz="2800" dirty="0" err="1"/>
              <a:t>průchod</a:t>
            </a:r>
            <a:r>
              <a:rPr lang="en-US" sz="2800" dirty="0"/>
              <a:t> </a:t>
            </a:r>
            <a:r>
              <a:rPr lang="en-US" sz="2800" dirty="0" err="1"/>
              <a:t>podle</a:t>
            </a:r>
            <a:r>
              <a:rPr lang="en-US" sz="2800" dirty="0"/>
              <a:t> </a:t>
            </a:r>
            <a:r>
              <a:rPr lang="en-US" sz="2800" dirty="0" err="1"/>
              <a:t>jejich</a:t>
            </a:r>
            <a:r>
              <a:rPr lang="en-US" sz="2800" dirty="0"/>
              <a:t> </a:t>
            </a:r>
            <a:r>
              <a:rPr lang="en-US" sz="2800" dirty="0" err="1"/>
              <a:t>afinity</a:t>
            </a:r>
            <a:r>
              <a:rPr lang="en-US" sz="2800" dirty="0"/>
              <a:t>.</a:t>
            </a:r>
            <a:endParaRPr lang="cs-CZ" sz="2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911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9978745" cy="4521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b="1" dirty="0"/>
              <a:t>Kapilární elektroforéza</a:t>
            </a:r>
          </a:p>
          <a:p>
            <a:r>
              <a:rPr lang="cs-CZ" sz="2600" dirty="0"/>
              <a:t>A</a:t>
            </a:r>
            <a:r>
              <a:rPr lang="en-US" sz="2600" dirty="0" err="1"/>
              <a:t>nalytická</a:t>
            </a:r>
            <a:r>
              <a:rPr lang="en-US" sz="2600" dirty="0"/>
              <a:t> </a:t>
            </a:r>
            <a:r>
              <a:rPr lang="en-US" sz="2600" dirty="0" err="1"/>
              <a:t>metoda</a:t>
            </a:r>
            <a:r>
              <a:rPr lang="en-US" sz="2600" dirty="0"/>
              <a:t>, </a:t>
            </a:r>
            <a:r>
              <a:rPr lang="en-US" sz="2600" dirty="0" err="1"/>
              <a:t>která</a:t>
            </a:r>
            <a:r>
              <a:rPr lang="en-US" sz="2600" dirty="0"/>
              <a:t> </a:t>
            </a:r>
            <a:r>
              <a:rPr lang="en-US" sz="2600" dirty="0" err="1"/>
              <a:t>využívá</a:t>
            </a:r>
            <a:r>
              <a:rPr lang="en-US" sz="2600" dirty="0"/>
              <a:t> </a:t>
            </a:r>
            <a:r>
              <a:rPr lang="en-US" sz="2600" dirty="0" err="1"/>
              <a:t>elektrického</a:t>
            </a:r>
            <a:r>
              <a:rPr lang="en-US" sz="2600" dirty="0"/>
              <a:t> pole k </a:t>
            </a:r>
            <a:r>
              <a:rPr lang="en-US" sz="2600" dirty="0" err="1"/>
              <a:t>separaci</a:t>
            </a:r>
            <a:r>
              <a:rPr lang="en-US" sz="2600" dirty="0"/>
              <a:t> </a:t>
            </a:r>
            <a:r>
              <a:rPr lang="en-US" sz="2600" dirty="0" err="1"/>
              <a:t>nabitých</a:t>
            </a:r>
            <a:r>
              <a:rPr lang="en-US" sz="2600" dirty="0"/>
              <a:t> </a:t>
            </a:r>
            <a:r>
              <a:rPr lang="en-US" sz="2600" dirty="0" err="1"/>
              <a:t>částic</a:t>
            </a:r>
            <a:r>
              <a:rPr lang="en-US" sz="2600" dirty="0"/>
              <a:t> (</a:t>
            </a:r>
            <a:r>
              <a:rPr lang="en-US" sz="2600" dirty="0" err="1"/>
              <a:t>iontů</a:t>
            </a:r>
            <a:r>
              <a:rPr lang="en-US" sz="2600" dirty="0"/>
              <a:t>, </a:t>
            </a:r>
            <a:r>
              <a:rPr lang="en-US" sz="2600" dirty="0" err="1"/>
              <a:t>molekul</a:t>
            </a:r>
            <a:r>
              <a:rPr lang="en-US" sz="2600" dirty="0"/>
              <a:t>) v </a:t>
            </a:r>
            <a:r>
              <a:rPr lang="en-US" sz="2600" dirty="0" err="1"/>
              <a:t>tenké</a:t>
            </a:r>
            <a:r>
              <a:rPr lang="en-US" sz="2600" dirty="0"/>
              <a:t> </a:t>
            </a:r>
            <a:r>
              <a:rPr lang="en-US" sz="2600" dirty="0" err="1"/>
              <a:t>kapiláře</a:t>
            </a:r>
            <a:r>
              <a:rPr lang="en-US" sz="2600" dirty="0"/>
              <a:t> </a:t>
            </a:r>
            <a:r>
              <a:rPr lang="en-US" sz="2600" dirty="0" err="1"/>
              <a:t>naplněné</a:t>
            </a:r>
            <a:r>
              <a:rPr lang="en-US" sz="2600" dirty="0"/>
              <a:t> </a:t>
            </a:r>
            <a:r>
              <a:rPr lang="en-US" sz="2600" dirty="0" err="1"/>
              <a:t>elektrolytem</a:t>
            </a:r>
            <a:endParaRPr lang="cs-CZ" sz="2600" dirty="0"/>
          </a:p>
          <a:p>
            <a:r>
              <a:rPr lang="en-US" sz="2600" dirty="0" err="1"/>
              <a:t>Vysoké</a:t>
            </a:r>
            <a:r>
              <a:rPr lang="en-US" sz="2600" dirty="0"/>
              <a:t> </a:t>
            </a:r>
            <a:r>
              <a:rPr lang="en-US" sz="2600" dirty="0" err="1"/>
              <a:t>rozlišení</a:t>
            </a:r>
            <a:r>
              <a:rPr lang="en-US" sz="2600" dirty="0"/>
              <a:t> (</a:t>
            </a:r>
            <a:r>
              <a:rPr lang="en-US" sz="2600" dirty="0" err="1"/>
              <a:t>lepší</a:t>
            </a:r>
            <a:r>
              <a:rPr lang="en-US" sz="2600" dirty="0"/>
              <a:t> </a:t>
            </a:r>
            <a:r>
              <a:rPr lang="en-US" sz="2600" dirty="0" err="1"/>
              <a:t>separace</a:t>
            </a:r>
            <a:r>
              <a:rPr lang="en-US" sz="2600" dirty="0"/>
              <a:t> </a:t>
            </a:r>
            <a:r>
              <a:rPr lang="en-US" sz="2600" dirty="0" err="1"/>
              <a:t>složek</a:t>
            </a:r>
            <a:r>
              <a:rPr lang="en-US" sz="2600" dirty="0"/>
              <a:t> </a:t>
            </a:r>
            <a:r>
              <a:rPr lang="en-US" sz="2600" dirty="0" err="1"/>
              <a:t>než</a:t>
            </a:r>
            <a:r>
              <a:rPr lang="en-US" sz="2600" dirty="0"/>
              <a:t> v HPLC</a:t>
            </a:r>
            <a:r>
              <a:rPr lang="cs-CZ" sz="2600" dirty="0"/>
              <a:t>!</a:t>
            </a:r>
            <a:r>
              <a:rPr lang="en-US" sz="2600" dirty="0"/>
              <a:t>)</a:t>
            </a:r>
            <a:endParaRPr lang="cs-CZ" sz="2600" dirty="0"/>
          </a:p>
          <a:p>
            <a:r>
              <a:rPr lang="cs-CZ" sz="2600" dirty="0"/>
              <a:t>N</a:t>
            </a:r>
            <a:r>
              <a:rPr lang="en-US" sz="2600" dirty="0" err="1"/>
              <a:t>ízká</a:t>
            </a:r>
            <a:r>
              <a:rPr lang="en-US" sz="2600" dirty="0"/>
              <a:t> </a:t>
            </a:r>
            <a:r>
              <a:rPr lang="en-US" sz="2600" dirty="0" err="1"/>
              <a:t>spotřeba</a:t>
            </a:r>
            <a:r>
              <a:rPr lang="en-US" sz="2600" dirty="0"/>
              <a:t> </a:t>
            </a:r>
            <a:r>
              <a:rPr lang="en-US" sz="2600" dirty="0" err="1"/>
              <a:t>vzorku</a:t>
            </a:r>
            <a:r>
              <a:rPr lang="en-US" sz="2600" dirty="0"/>
              <a:t> a </a:t>
            </a:r>
            <a:r>
              <a:rPr lang="en-US" sz="2600" dirty="0" err="1"/>
              <a:t>chemikálií</a:t>
            </a:r>
            <a:endParaRPr lang="cs-CZ" sz="2600" dirty="0"/>
          </a:p>
          <a:p>
            <a:r>
              <a:rPr lang="en-US" sz="2600" dirty="0" err="1"/>
              <a:t>Rychlá</a:t>
            </a:r>
            <a:r>
              <a:rPr lang="en-US" sz="2600" dirty="0"/>
              <a:t> </a:t>
            </a:r>
            <a:r>
              <a:rPr lang="en-US" sz="2600" dirty="0" err="1"/>
              <a:t>analýza</a:t>
            </a:r>
            <a:r>
              <a:rPr lang="en-US" sz="2600" dirty="0"/>
              <a:t> (</a:t>
            </a:r>
            <a:r>
              <a:rPr lang="cs-CZ" sz="2600" dirty="0"/>
              <a:t>řádově </a:t>
            </a:r>
            <a:r>
              <a:rPr lang="en-US" sz="2600" dirty="0" err="1"/>
              <a:t>minuty</a:t>
            </a:r>
            <a:r>
              <a:rPr lang="en-US" sz="2600" dirty="0"/>
              <a:t>)</a:t>
            </a:r>
            <a:br>
              <a:rPr lang="en-US" sz="2800" dirty="0"/>
            </a:b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15434216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9978745" cy="45211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600" b="1" dirty="0"/>
              <a:t>Kapilární elektroforéza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Vzorek</a:t>
            </a:r>
            <a:r>
              <a:rPr lang="en-US" sz="2800" dirty="0"/>
              <a:t> se </a:t>
            </a:r>
            <a:r>
              <a:rPr lang="en-US" sz="2800" dirty="0" err="1"/>
              <a:t>nanese</a:t>
            </a:r>
            <a:r>
              <a:rPr lang="en-US" sz="2800" dirty="0"/>
              <a:t> do </a:t>
            </a:r>
            <a:r>
              <a:rPr lang="en-US" sz="2800" dirty="0" err="1"/>
              <a:t>kapiláry</a:t>
            </a:r>
            <a:r>
              <a:rPr lang="en-US" sz="2800" dirty="0"/>
              <a:t> (</a:t>
            </a:r>
            <a:r>
              <a:rPr lang="en-US" sz="2800" dirty="0" err="1"/>
              <a:t>tenká</a:t>
            </a:r>
            <a:r>
              <a:rPr lang="en-US" sz="2800" dirty="0"/>
              <a:t> </a:t>
            </a:r>
            <a:r>
              <a:rPr lang="en-US" sz="2800" dirty="0" err="1"/>
              <a:t>skleněná</a:t>
            </a:r>
            <a:r>
              <a:rPr lang="en-US" sz="2800" dirty="0"/>
              <a:t> </a:t>
            </a:r>
            <a:r>
              <a:rPr lang="en-US" sz="2800" dirty="0" err="1"/>
              <a:t>trubice</a:t>
            </a:r>
            <a:r>
              <a:rPr lang="en-US" sz="2800" dirty="0"/>
              <a:t>, </a:t>
            </a:r>
            <a:r>
              <a:rPr lang="en-US" sz="2800" dirty="0" err="1"/>
              <a:t>obvykle</a:t>
            </a:r>
            <a:r>
              <a:rPr lang="en-US" sz="2800" dirty="0"/>
              <a:t> o </a:t>
            </a:r>
            <a:r>
              <a:rPr lang="en-US" sz="2800" dirty="0" err="1"/>
              <a:t>průměru</a:t>
            </a:r>
            <a:r>
              <a:rPr lang="en-US" sz="2800" dirty="0"/>
              <a:t> 25</a:t>
            </a:r>
            <a:r>
              <a:rPr lang="cs-CZ" sz="2800" dirty="0"/>
              <a:t> až </a:t>
            </a:r>
            <a:r>
              <a:rPr lang="en-US" sz="2800" dirty="0"/>
              <a:t>75 µm)</a:t>
            </a:r>
            <a:endParaRPr lang="cs-CZ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Připojí</a:t>
            </a:r>
            <a:r>
              <a:rPr lang="en-US" sz="2800" dirty="0"/>
              <a:t> se </a:t>
            </a:r>
            <a:r>
              <a:rPr lang="en-US" sz="2800" dirty="0" err="1"/>
              <a:t>vysoké</a:t>
            </a:r>
            <a:r>
              <a:rPr lang="en-US" sz="2800" dirty="0"/>
              <a:t> </a:t>
            </a:r>
            <a:r>
              <a:rPr lang="en-US" sz="2800" dirty="0" err="1"/>
              <a:t>napětí</a:t>
            </a:r>
            <a:r>
              <a:rPr lang="en-US" sz="2800" dirty="0"/>
              <a:t> (</a:t>
            </a:r>
            <a:r>
              <a:rPr lang="en-US" sz="2800" dirty="0" err="1"/>
              <a:t>až</a:t>
            </a:r>
            <a:r>
              <a:rPr lang="en-US" sz="2800" dirty="0"/>
              <a:t> </a:t>
            </a:r>
            <a:r>
              <a:rPr lang="en-US" sz="2800" dirty="0" err="1"/>
              <a:t>desítky</a:t>
            </a:r>
            <a:r>
              <a:rPr lang="en-US" sz="2800" dirty="0"/>
              <a:t> kV), </a:t>
            </a:r>
            <a:r>
              <a:rPr lang="en-US" sz="2800" dirty="0" err="1"/>
              <a:t>což</a:t>
            </a:r>
            <a:r>
              <a:rPr lang="en-US" sz="2800" dirty="0"/>
              <a:t> </a:t>
            </a:r>
            <a:r>
              <a:rPr lang="en-US" sz="2800" dirty="0" err="1"/>
              <a:t>způsobí</a:t>
            </a:r>
            <a:r>
              <a:rPr lang="en-US" sz="2800" dirty="0"/>
              <a:t> </a:t>
            </a:r>
            <a:r>
              <a:rPr lang="en-US" sz="2800" dirty="0" err="1"/>
              <a:t>pohyb</a:t>
            </a:r>
            <a:r>
              <a:rPr lang="en-US" sz="2800" dirty="0"/>
              <a:t> </a:t>
            </a:r>
            <a:r>
              <a:rPr lang="en-US" sz="2800" dirty="0" err="1"/>
              <a:t>iontů</a:t>
            </a:r>
            <a:r>
              <a:rPr lang="en-US" sz="2800" dirty="0"/>
              <a:t> </a:t>
            </a:r>
            <a:r>
              <a:rPr lang="en-US" sz="2800" dirty="0" err="1"/>
              <a:t>elektrolytem</a:t>
            </a:r>
            <a:endParaRPr lang="cs-CZ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Rychlost</a:t>
            </a:r>
            <a:r>
              <a:rPr lang="en-US" sz="2800" dirty="0"/>
              <a:t> </a:t>
            </a:r>
            <a:r>
              <a:rPr lang="en-US" sz="2800" dirty="0" err="1"/>
              <a:t>pohybu</a:t>
            </a:r>
            <a:r>
              <a:rPr lang="en-US" sz="2800" dirty="0"/>
              <a:t> </a:t>
            </a:r>
            <a:r>
              <a:rPr lang="en-US" sz="2800" dirty="0" err="1"/>
              <a:t>částic</a:t>
            </a:r>
            <a:r>
              <a:rPr lang="en-US" sz="2800" dirty="0"/>
              <a:t> </a:t>
            </a:r>
            <a:r>
              <a:rPr lang="en-US" sz="2800" dirty="0" err="1"/>
              <a:t>závisí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jejich</a:t>
            </a:r>
            <a:r>
              <a:rPr lang="en-US" sz="2800" dirty="0"/>
              <a:t> </a:t>
            </a:r>
            <a:r>
              <a:rPr lang="en-US" sz="2800" dirty="0" err="1"/>
              <a:t>náboji</a:t>
            </a:r>
            <a:r>
              <a:rPr lang="en-US" sz="2800" dirty="0"/>
              <a:t> a </a:t>
            </a:r>
            <a:r>
              <a:rPr lang="en-US" sz="2800" dirty="0" err="1"/>
              <a:t>velikosti</a:t>
            </a:r>
            <a:endParaRPr lang="cs-CZ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Různé</a:t>
            </a:r>
            <a:r>
              <a:rPr lang="en-US" sz="2800" dirty="0"/>
              <a:t> </a:t>
            </a:r>
            <a:r>
              <a:rPr lang="en-US" sz="2800" dirty="0" err="1"/>
              <a:t>složky</a:t>
            </a:r>
            <a:r>
              <a:rPr lang="en-US" sz="2800" dirty="0"/>
              <a:t> </a:t>
            </a:r>
            <a:r>
              <a:rPr lang="en-US" sz="2800" dirty="0" err="1"/>
              <a:t>vzorku</a:t>
            </a:r>
            <a:r>
              <a:rPr lang="en-US" sz="2800" dirty="0"/>
              <a:t> se </a:t>
            </a:r>
            <a:r>
              <a:rPr lang="en-US" sz="2800" dirty="0" err="1"/>
              <a:t>oddělí</a:t>
            </a:r>
            <a:r>
              <a:rPr lang="en-US" sz="2800" dirty="0"/>
              <a:t> a </a:t>
            </a:r>
            <a:r>
              <a:rPr lang="en-US" sz="2800" dirty="0" err="1"/>
              <a:t>jsou</a:t>
            </a:r>
            <a:r>
              <a:rPr lang="en-US" sz="2800" dirty="0"/>
              <a:t> </a:t>
            </a:r>
            <a:r>
              <a:rPr lang="en-US" sz="2800" dirty="0" err="1"/>
              <a:t>detekovány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výstupu</a:t>
            </a:r>
            <a:endParaRPr lang="en-US" sz="2800" dirty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r>
              <a:rPr lang="en-US" sz="2800" dirty="0"/>
              <a:t>➡ </a:t>
            </a:r>
            <a:r>
              <a:rPr lang="en-US" sz="2800" dirty="0" err="1"/>
              <a:t>Malé</a:t>
            </a:r>
            <a:r>
              <a:rPr lang="en-US" sz="2800" dirty="0"/>
              <a:t> a </a:t>
            </a:r>
            <a:r>
              <a:rPr lang="cs-CZ" sz="2800" dirty="0"/>
              <a:t>hodně</a:t>
            </a:r>
            <a:r>
              <a:rPr lang="en-US" sz="2800" dirty="0"/>
              <a:t> </a:t>
            </a:r>
            <a:r>
              <a:rPr lang="en-US" sz="2800" dirty="0" err="1"/>
              <a:t>nabité</a:t>
            </a:r>
            <a:r>
              <a:rPr lang="en-US" sz="2800" dirty="0"/>
              <a:t> </a:t>
            </a:r>
            <a:r>
              <a:rPr lang="en-US" sz="2800" dirty="0" err="1"/>
              <a:t>částice</a:t>
            </a:r>
            <a:r>
              <a:rPr lang="en-US" sz="2800" dirty="0"/>
              <a:t> se </a:t>
            </a:r>
            <a:r>
              <a:rPr lang="en-US" sz="2800" dirty="0" err="1"/>
              <a:t>pohybují</a:t>
            </a:r>
            <a:r>
              <a:rPr lang="en-US" sz="2800" dirty="0"/>
              <a:t> </a:t>
            </a:r>
            <a:r>
              <a:rPr lang="en-US" sz="2800" dirty="0" err="1"/>
              <a:t>rychleji</a:t>
            </a:r>
            <a:endParaRPr lang="cs-CZ" sz="2800" dirty="0"/>
          </a:p>
          <a:p>
            <a:pPr marL="0" indent="0">
              <a:buNone/>
            </a:pPr>
            <a:r>
              <a:rPr lang="en-US" sz="2800" dirty="0"/>
              <a:t>➡ </a:t>
            </a:r>
            <a:r>
              <a:rPr lang="cs-CZ" sz="2800" dirty="0"/>
              <a:t>Velké a</a:t>
            </a:r>
            <a:r>
              <a:rPr lang="en-US" sz="2800" dirty="0"/>
              <a:t> </a:t>
            </a:r>
            <a:r>
              <a:rPr lang="en-US" sz="2800" dirty="0" err="1"/>
              <a:t>slabě</a:t>
            </a:r>
            <a:r>
              <a:rPr lang="en-US" sz="2800" dirty="0"/>
              <a:t> </a:t>
            </a:r>
            <a:r>
              <a:rPr lang="en-US" sz="2800" dirty="0" err="1"/>
              <a:t>nabité</a:t>
            </a:r>
            <a:r>
              <a:rPr lang="cs-CZ" sz="2800" dirty="0"/>
              <a:t> částice se pohybují pomaleji</a:t>
            </a:r>
            <a:endParaRPr lang="en-US" sz="2800" dirty="0"/>
          </a:p>
          <a:p>
            <a:pPr marL="0" indent="0">
              <a:buNone/>
            </a:pPr>
            <a:br>
              <a:rPr lang="en-US" sz="2800" dirty="0"/>
            </a:br>
            <a:endParaRPr lang="cs-CZ" sz="2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8102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9978745" cy="4521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b="1" dirty="0"/>
              <a:t>Kapilární elektroforéza</a:t>
            </a:r>
          </a:p>
          <a:p>
            <a:pPr marL="0" indent="0">
              <a:buNone/>
            </a:pPr>
            <a:r>
              <a:rPr lang="en-US" sz="2600" dirty="0" err="1"/>
              <a:t>Hlavní</a:t>
            </a:r>
            <a:r>
              <a:rPr lang="en-US" sz="2600" dirty="0"/>
              <a:t> </a:t>
            </a:r>
            <a:r>
              <a:rPr lang="en-US" sz="2600" dirty="0" err="1"/>
              <a:t>mechanismy</a:t>
            </a:r>
            <a:r>
              <a:rPr lang="en-US" sz="2600" dirty="0"/>
              <a:t> </a:t>
            </a:r>
            <a:r>
              <a:rPr lang="en-US" sz="2600" dirty="0" err="1"/>
              <a:t>separace</a:t>
            </a:r>
            <a:r>
              <a:rPr lang="cs-CZ" sz="2600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err="1"/>
              <a:t>Elektroforetická</a:t>
            </a:r>
            <a:r>
              <a:rPr lang="en-US" sz="2600" dirty="0"/>
              <a:t> </a:t>
            </a:r>
            <a:r>
              <a:rPr lang="en-US" sz="2600" dirty="0" err="1"/>
              <a:t>mobilita</a:t>
            </a:r>
            <a:r>
              <a:rPr lang="cs-CZ" sz="2600" dirty="0"/>
              <a:t> (z</a:t>
            </a:r>
            <a:r>
              <a:rPr lang="pt-BR" sz="2600" dirty="0"/>
              <a:t>ávisí na poměru náboje a velikosti částice</a:t>
            </a:r>
            <a:r>
              <a:rPr lang="cs-CZ" sz="26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err="1"/>
              <a:t>Elektroosmotický</a:t>
            </a:r>
            <a:r>
              <a:rPr lang="en-US" sz="2600" dirty="0"/>
              <a:t> </a:t>
            </a:r>
            <a:r>
              <a:rPr lang="en-US" sz="2600" dirty="0" err="1"/>
              <a:t>tok</a:t>
            </a:r>
            <a:r>
              <a:rPr lang="en-US" sz="2600" dirty="0"/>
              <a:t> </a:t>
            </a:r>
            <a:endParaRPr lang="cs-CZ" sz="2600" dirty="0"/>
          </a:p>
          <a:p>
            <a:pPr lvl="1"/>
            <a:r>
              <a:rPr lang="en-US" dirty="0" err="1"/>
              <a:t>Kapilára</a:t>
            </a:r>
            <a:r>
              <a:rPr lang="en-US" dirty="0"/>
              <a:t> </a:t>
            </a:r>
            <a:r>
              <a:rPr lang="en-US" dirty="0" err="1"/>
              <a:t>má</a:t>
            </a:r>
            <a:r>
              <a:rPr lang="en-US" dirty="0"/>
              <a:t> </a:t>
            </a:r>
            <a:r>
              <a:rPr lang="en-US" dirty="0" err="1"/>
              <a:t>křemenné</a:t>
            </a:r>
            <a:r>
              <a:rPr lang="en-US" dirty="0"/>
              <a:t> </a:t>
            </a:r>
            <a:r>
              <a:rPr lang="en-US" dirty="0" err="1"/>
              <a:t>stěny</a:t>
            </a:r>
            <a:r>
              <a:rPr lang="cs-CZ" dirty="0"/>
              <a:t> (</a:t>
            </a:r>
            <a:r>
              <a:rPr lang="en-US" dirty="0" err="1"/>
              <a:t>SiO</a:t>
            </a:r>
            <a:r>
              <a:rPr lang="en-US" dirty="0"/>
              <a:t>₂</a:t>
            </a:r>
            <a:r>
              <a:rPr lang="cs-CZ" dirty="0"/>
              <a:t>)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</a:t>
            </a:r>
            <a:r>
              <a:rPr lang="en-US" dirty="0" err="1"/>
              <a:t>při</a:t>
            </a:r>
            <a:r>
              <a:rPr lang="en-US" dirty="0"/>
              <a:t> </a:t>
            </a:r>
            <a:r>
              <a:rPr lang="en-US" dirty="0" err="1"/>
              <a:t>kontaktu</a:t>
            </a:r>
            <a:r>
              <a:rPr lang="en-US" dirty="0"/>
              <a:t> s </a:t>
            </a:r>
            <a:r>
              <a:rPr lang="en-US" dirty="0" err="1"/>
              <a:t>elektrolytem</a:t>
            </a:r>
            <a:r>
              <a:rPr lang="en-US" dirty="0"/>
              <a:t> </a:t>
            </a:r>
            <a:r>
              <a:rPr lang="en-US" dirty="0" err="1"/>
              <a:t>získávají</a:t>
            </a:r>
            <a:r>
              <a:rPr lang="en-US" dirty="0"/>
              <a:t> </a:t>
            </a:r>
            <a:r>
              <a:rPr lang="en-US" dirty="0" err="1"/>
              <a:t>záporný</a:t>
            </a:r>
            <a:r>
              <a:rPr lang="en-US" dirty="0"/>
              <a:t> </a:t>
            </a:r>
            <a:r>
              <a:rPr lang="en-US" dirty="0" err="1"/>
              <a:t>náboj</a:t>
            </a:r>
            <a:endParaRPr lang="cs-CZ" dirty="0"/>
          </a:p>
          <a:p>
            <a:pPr lvl="1"/>
            <a:r>
              <a:rPr lang="en-US" dirty="0" err="1"/>
              <a:t>Tento</a:t>
            </a:r>
            <a:r>
              <a:rPr lang="en-US" dirty="0"/>
              <a:t> </a:t>
            </a:r>
            <a:r>
              <a:rPr lang="en-US" dirty="0" err="1"/>
              <a:t>náboj</a:t>
            </a:r>
            <a:r>
              <a:rPr lang="en-US" dirty="0"/>
              <a:t> </a:t>
            </a:r>
            <a:r>
              <a:rPr lang="en-US" dirty="0" err="1"/>
              <a:t>přitahuje</a:t>
            </a:r>
            <a:r>
              <a:rPr lang="en-US" dirty="0"/>
              <a:t> </a:t>
            </a:r>
            <a:r>
              <a:rPr lang="en-US" dirty="0" err="1"/>
              <a:t>kationty</a:t>
            </a:r>
            <a:r>
              <a:rPr lang="en-US" dirty="0"/>
              <a:t> </a:t>
            </a:r>
            <a:r>
              <a:rPr lang="en-US" dirty="0" err="1"/>
              <a:t>elektrolytu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</a:t>
            </a:r>
            <a:r>
              <a:rPr lang="en-US" dirty="0" err="1"/>
              <a:t>vytvářejí</a:t>
            </a:r>
            <a:r>
              <a:rPr lang="en-US" dirty="0"/>
              <a:t> </a:t>
            </a:r>
            <a:r>
              <a:rPr lang="cs-CZ" dirty="0"/>
              <a:t>elektrickou dvoj</a:t>
            </a:r>
            <a:r>
              <a:rPr lang="en-US" dirty="0" err="1"/>
              <a:t>vrstvu</a:t>
            </a:r>
            <a:r>
              <a:rPr lang="cs-CZ" dirty="0"/>
              <a:t> </a:t>
            </a:r>
          </a:p>
          <a:p>
            <a:pPr lvl="1"/>
            <a:r>
              <a:rPr lang="en-US" dirty="0" err="1"/>
              <a:t>Při</a:t>
            </a:r>
            <a:r>
              <a:rPr lang="en-US" dirty="0"/>
              <a:t> </a:t>
            </a:r>
            <a:r>
              <a:rPr lang="en-US" dirty="0" err="1"/>
              <a:t>aplikaci</a:t>
            </a:r>
            <a:r>
              <a:rPr lang="en-US" dirty="0"/>
              <a:t> </a:t>
            </a:r>
            <a:r>
              <a:rPr lang="en-US" dirty="0" err="1"/>
              <a:t>elektrického</a:t>
            </a:r>
            <a:r>
              <a:rPr lang="en-US" dirty="0"/>
              <a:t> pole se </a:t>
            </a:r>
            <a:r>
              <a:rPr lang="en-US" dirty="0" err="1"/>
              <a:t>celá</a:t>
            </a:r>
            <a:r>
              <a:rPr lang="en-US" dirty="0"/>
              <a:t> </a:t>
            </a:r>
            <a:r>
              <a:rPr lang="en-US" dirty="0" err="1"/>
              <a:t>tekutina</a:t>
            </a:r>
            <a:r>
              <a:rPr lang="en-US" dirty="0"/>
              <a:t> </a:t>
            </a:r>
            <a:r>
              <a:rPr lang="en-US" dirty="0" err="1"/>
              <a:t>pohybuje</a:t>
            </a:r>
            <a:r>
              <a:rPr lang="en-US" dirty="0"/>
              <a:t> </a:t>
            </a:r>
            <a:r>
              <a:rPr lang="en-US" dirty="0" err="1"/>
              <a:t>směrem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katodě</a:t>
            </a:r>
            <a:endParaRPr lang="cs-CZ" sz="18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139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Sylabus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F307667-A28D-42DD-889B-472B29972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10811165" cy="452112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600" b="1" dirty="0"/>
              <a:t>Deformace těles</a:t>
            </a:r>
          </a:p>
          <a:p>
            <a:r>
              <a:rPr lang="cs-CZ" dirty="0"/>
              <a:t>Není potřeba řešit, pokud člověk není vyloženě materiálový inženýr</a:t>
            </a:r>
          </a:p>
          <a:p>
            <a:r>
              <a:rPr lang="en-US" dirty="0" err="1"/>
              <a:t>Plasty</a:t>
            </a:r>
            <a:r>
              <a:rPr lang="en-US" dirty="0"/>
              <a:t> a </a:t>
            </a:r>
            <a:r>
              <a:rPr lang="en-US" dirty="0" err="1"/>
              <a:t>polymery</a:t>
            </a:r>
            <a:r>
              <a:rPr lang="en-US" dirty="0"/>
              <a:t> </a:t>
            </a:r>
            <a:r>
              <a:rPr lang="en-US" dirty="0" err="1"/>
              <a:t>mají</a:t>
            </a:r>
            <a:r>
              <a:rPr lang="en-US" dirty="0"/>
              <a:t> </a:t>
            </a:r>
            <a:r>
              <a:rPr lang="en-US" dirty="0" err="1"/>
              <a:t>složitější</a:t>
            </a:r>
            <a:r>
              <a:rPr lang="en-US" dirty="0"/>
              <a:t> </a:t>
            </a:r>
            <a:r>
              <a:rPr lang="en-US" dirty="0" err="1"/>
              <a:t>chování</a:t>
            </a:r>
            <a:r>
              <a:rPr lang="en-US" dirty="0"/>
              <a:t> </a:t>
            </a:r>
            <a:r>
              <a:rPr lang="en-US" dirty="0" err="1"/>
              <a:t>než</a:t>
            </a:r>
            <a:r>
              <a:rPr lang="en-US" dirty="0"/>
              <a:t> </a:t>
            </a:r>
            <a:r>
              <a:rPr lang="en-US" dirty="0" err="1"/>
              <a:t>ideální</a:t>
            </a:r>
            <a:r>
              <a:rPr lang="en-US" dirty="0"/>
              <a:t> </a:t>
            </a:r>
            <a:r>
              <a:rPr lang="en-US" dirty="0" err="1"/>
              <a:t>pevná</a:t>
            </a:r>
            <a:r>
              <a:rPr lang="en-US" dirty="0"/>
              <a:t> </a:t>
            </a:r>
            <a:r>
              <a:rPr lang="en-US" dirty="0" err="1"/>
              <a:t>tělesa</a:t>
            </a:r>
            <a:r>
              <a:rPr lang="en-US" dirty="0"/>
              <a:t> </a:t>
            </a:r>
            <a:r>
              <a:rPr lang="cs-CZ" dirty="0"/>
              <a:t>= </a:t>
            </a:r>
            <a:r>
              <a:rPr lang="en-US" dirty="0"/>
              <a:t> </a:t>
            </a:r>
            <a:r>
              <a:rPr lang="en-US" i="1" dirty="0" err="1"/>
              <a:t>viskoelasticita</a:t>
            </a:r>
            <a:endParaRPr lang="cs-CZ" i="1" dirty="0"/>
          </a:p>
          <a:p>
            <a:pPr lvl="1"/>
            <a:r>
              <a:rPr lang="en-US" dirty="0" err="1"/>
              <a:t>Vyšší</a:t>
            </a:r>
            <a:r>
              <a:rPr lang="en-US" dirty="0"/>
              <a:t> </a:t>
            </a:r>
            <a:r>
              <a:rPr lang="en-US" dirty="0" err="1"/>
              <a:t>molekulová</a:t>
            </a:r>
            <a:r>
              <a:rPr lang="en-US" dirty="0"/>
              <a:t> </a:t>
            </a:r>
            <a:r>
              <a:rPr lang="en-US" dirty="0" err="1"/>
              <a:t>hmotnost</a:t>
            </a:r>
            <a:r>
              <a:rPr lang="en-US" dirty="0"/>
              <a:t> → </a:t>
            </a:r>
            <a:r>
              <a:rPr lang="en-US" dirty="0" err="1"/>
              <a:t>vyšší</a:t>
            </a:r>
            <a:r>
              <a:rPr lang="en-US" dirty="0"/>
              <a:t> </a:t>
            </a:r>
            <a:r>
              <a:rPr lang="en-US" dirty="0" err="1"/>
              <a:t>viskozita</a:t>
            </a:r>
            <a:r>
              <a:rPr lang="cs-CZ" dirty="0"/>
              <a:t> a</a:t>
            </a:r>
            <a:r>
              <a:rPr lang="en-US" dirty="0"/>
              <a:t> </a:t>
            </a:r>
            <a:r>
              <a:rPr lang="en-US" dirty="0" err="1"/>
              <a:t>pevnost</a:t>
            </a:r>
            <a:r>
              <a:rPr lang="cs-CZ" dirty="0"/>
              <a:t> (</a:t>
            </a:r>
            <a:r>
              <a:rPr lang="en-US" dirty="0"/>
              <a:t>UHMWPE</a:t>
            </a:r>
            <a:r>
              <a:rPr lang="cs-CZ" dirty="0"/>
              <a:t>, neprůstřelné vesty)</a:t>
            </a:r>
          </a:p>
          <a:p>
            <a:pPr lvl="1"/>
            <a:r>
              <a:rPr lang="en-US" dirty="0" err="1"/>
              <a:t>Nízká</a:t>
            </a:r>
            <a:r>
              <a:rPr lang="en-US" dirty="0"/>
              <a:t> </a:t>
            </a:r>
            <a:r>
              <a:rPr lang="en-US" dirty="0" err="1"/>
              <a:t>molekulová</a:t>
            </a:r>
            <a:r>
              <a:rPr lang="en-US" dirty="0"/>
              <a:t> </a:t>
            </a:r>
            <a:r>
              <a:rPr lang="en-US" dirty="0" err="1"/>
              <a:t>hmotnost</a:t>
            </a:r>
            <a:r>
              <a:rPr lang="en-US" dirty="0"/>
              <a:t> → </a:t>
            </a:r>
            <a:r>
              <a:rPr lang="en-US" dirty="0" err="1"/>
              <a:t>křehkost</a:t>
            </a:r>
            <a:r>
              <a:rPr lang="en-US" dirty="0"/>
              <a:t>, </a:t>
            </a:r>
            <a:r>
              <a:rPr lang="en-US" dirty="0" err="1"/>
              <a:t>nižší</a:t>
            </a:r>
            <a:r>
              <a:rPr lang="en-US" dirty="0"/>
              <a:t> </a:t>
            </a:r>
            <a:r>
              <a:rPr lang="en-US" dirty="0" err="1"/>
              <a:t>pevnost</a:t>
            </a:r>
            <a:r>
              <a:rPr lang="en-US" dirty="0"/>
              <a:t> </a:t>
            </a:r>
            <a:r>
              <a:rPr lang="cs-CZ" dirty="0"/>
              <a:t>(</a:t>
            </a:r>
            <a:r>
              <a:rPr lang="en-US" dirty="0"/>
              <a:t>LDPE</a:t>
            </a:r>
            <a:r>
              <a:rPr lang="cs-CZ" dirty="0"/>
              <a:t>, pytlíky)</a:t>
            </a:r>
          </a:p>
          <a:p>
            <a:r>
              <a:rPr lang="en-US" dirty="0" err="1"/>
              <a:t>Přítomnost</a:t>
            </a:r>
            <a:r>
              <a:rPr lang="en-US" dirty="0"/>
              <a:t> </a:t>
            </a:r>
            <a:r>
              <a:rPr lang="en-US" dirty="0" err="1"/>
              <a:t>mezimolekulárních</a:t>
            </a:r>
            <a:r>
              <a:rPr lang="en-US" dirty="0"/>
              <a:t> </a:t>
            </a:r>
            <a:r>
              <a:rPr lang="en-US" dirty="0" err="1"/>
              <a:t>sil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Van der </a:t>
            </a:r>
            <a:r>
              <a:rPr lang="cs-CZ" dirty="0" err="1"/>
              <a:t>Waalsovy</a:t>
            </a:r>
            <a:r>
              <a:rPr lang="cs-CZ" dirty="0"/>
              <a:t> síly (např. PE, polypropylen) → nízká pevnost, snadná deformace</a:t>
            </a:r>
          </a:p>
          <a:p>
            <a:pPr lvl="1"/>
            <a:r>
              <a:rPr lang="cs-CZ" dirty="0"/>
              <a:t>Vodíkové vazby (např. polyamidy jako nylon) → zvyšují pevnost a tuhost</a:t>
            </a:r>
          </a:p>
          <a:p>
            <a:pPr lvl="1"/>
            <a:r>
              <a:rPr lang="cs-CZ" dirty="0"/>
              <a:t>Iontové vazby (např. </a:t>
            </a:r>
            <a:r>
              <a:rPr lang="cs-CZ" dirty="0" err="1"/>
              <a:t>ionomery</a:t>
            </a:r>
            <a:r>
              <a:rPr lang="cs-CZ" dirty="0"/>
              <a:t>) → umožňují vyšší odolnost proti roztržení</a:t>
            </a:r>
          </a:p>
          <a:p>
            <a:pPr lvl="1"/>
            <a:endParaRPr lang="en-US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62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9978745" cy="452112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600" b="1" dirty="0"/>
                  <a:t>Kapilární elektroforéza</a:t>
                </a:r>
              </a:p>
              <a:p>
                <a:pPr marL="0" indent="0">
                  <a:buNone/>
                </a:pPr>
                <a:r>
                  <a:rPr lang="en-US" sz="2600" dirty="0" err="1"/>
                  <a:t>Elektroosmotický</a:t>
                </a:r>
                <a:r>
                  <a:rPr lang="en-US" sz="2600" dirty="0"/>
                  <a:t> </a:t>
                </a:r>
                <a:r>
                  <a:rPr lang="en-US" sz="2600" dirty="0" err="1"/>
                  <a:t>tok</a:t>
                </a:r>
                <a:r>
                  <a:rPr lang="en-US" sz="2600" dirty="0"/>
                  <a:t> </a:t>
                </a:r>
                <a:endParaRPr lang="cs-CZ" sz="2600" dirty="0"/>
              </a:p>
              <a:p>
                <a:pPr lvl="1"/>
                <a:r>
                  <a:rPr lang="en-US" dirty="0" err="1"/>
                  <a:t>Ve</a:t>
                </a:r>
                <a:r>
                  <a:rPr lang="en-US" dirty="0"/>
                  <a:t> </a:t>
                </a:r>
                <a:r>
                  <a:rPr lang="en-US" dirty="0" err="1"/>
                  <a:t>vodném</a:t>
                </a:r>
                <a:r>
                  <a:rPr lang="en-US" dirty="0"/>
                  <a:t> </a:t>
                </a:r>
                <a:r>
                  <a:rPr lang="en-US" dirty="0" err="1"/>
                  <a:t>prostředí</a:t>
                </a:r>
                <a:r>
                  <a:rPr lang="en-US" dirty="0"/>
                  <a:t> </a:t>
                </a:r>
                <a:r>
                  <a:rPr lang="en-US" dirty="0" err="1"/>
                  <a:t>dochází</a:t>
                </a:r>
                <a:r>
                  <a:rPr lang="en-US" dirty="0"/>
                  <a:t> k </a:t>
                </a:r>
                <a:r>
                  <a:rPr lang="en-US" dirty="0" err="1"/>
                  <a:t>disociaci</a:t>
                </a:r>
                <a:r>
                  <a:rPr lang="en-US" dirty="0"/>
                  <a:t> </a:t>
                </a:r>
                <a:r>
                  <a:rPr lang="en-US" dirty="0" err="1"/>
                  <a:t>silanolových</a:t>
                </a:r>
                <a:r>
                  <a:rPr lang="en-US" dirty="0"/>
                  <a:t> </a:t>
                </a:r>
                <a:r>
                  <a:rPr lang="en-US" dirty="0" err="1"/>
                  <a:t>skupin</a:t>
                </a:r>
                <a:r>
                  <a:rPr lang="en-US" dirty="0"/>
                  <a:t> </a:t>
                </a:r>
                <a:r>
                  <a:rPr lang="en-US" dirty="0" err="1"/>
                  <a:t>SiOH</a:t>
                </a:r>
                <a:r>
                  <a:rPr lang="en-US" dirty="0"/>
                  <a:t>, </a:t>
                </a:r>
                <a:r>
                  <a:rPr lang="en-US" dirty="0" err="1"/>
                  <a:t>čímž</a:t>
                </a:r>
                <a:r>
                  <a:rPr lang="en-US" dirty="0"/>
                  <a:t> se </a:t>
                </a:r>
                <a:r>
                  <a:rPr lang="en-US" dirty="0" err="1"/>
                  <a:t>povrch</a:t>
                </a:r>
                <a:r>
                  <a:rPr lang="en-US" dirty="0"/>
                  <a:t> </a:t>
                </a:r>
                <a:r>
                  <a:rPr lang="en-US" dirty="0" err="1"/>
                  <a:t>kapiláry</a:t>
                </a:r>
                <a:r>
                  <a:rPr lang="en-US" dirty="0"/>
                  <a:t> </a:t>
                </a:r>
                <a:r>
                  <a:rPr lang="en-US" dirty="0" err="1"/>
                  <a:t>stává</a:t>
                </a:r>
                <a:r>
                  <a:rPr lang="en-US" dirty="0"/>
                  <a:t> </a:t>
                </a:r>
                <a:r>
                  <a:rPr lang="en-US" dirty="0" err="1"/>
                  <a:t>záporně</a:t>
                </a:r>
                <a:r>
                  <a:rPr lang="en-US" dirty="0"/>
                  <a:t> </a:t>
                </a:r>
                <a:r>
                  <a:rPr lang="en-US" dirty="0" err="1"/>
                  <a:t>nabitým</a:t>
                </a:r>
                <a:r>
                  <a:rPr lang="en-US" dirty="0"/>
                  <a:t>: </a:t>
                </a:r>
                <a:endParaRPr lang="cs-CZ" dirty="0"/>
              </a:p>
              <a:p>
                <a:pPr lvl="1"/>
                <a:endParaRPr lang="cs-CZ" sz="10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i="0" dirty="0" err="1" smtClean="0">
                          <a:latin typeface="Cambria Math" panose="02040503050406030204" pitchFamily="18" charset="0"/>
                        </a:rPr>
                        <m:t>SiOH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⇌</m:t>
                      </m:r>
                      <m:sSup>
                        <m:sSup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cs-CZ" b="0" i="0" dirty="0" smtClean="0">
                              <a:latin typeface="Cambria Math" panose="02040503050406030204" pitchFamily="18" charset="0"/>
                            </a:rPr>
                            <m:t>SiO</m:t>
                          </m:r>
                        </m:e>
                        <m:sup>
                          <m:r>
                            <a:rPr lang="cs-CZ" b="0" i="0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r>
                        <m:rPr>
                          <m:nor/>
                        </m:rPr>
                        <a:rPr lang="en-US" i="0" dirty="0" smtClean="0">
                          <a:latin typeface="Cambria Math" panose="02040503050406030204" pitchFamily="18" charset="0"/>
                        </a:rPr>
                        <m:t>+ </m:t>
                      </m:r>
                      <m:sSup>
                        <m:sSup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cs-CZ" b="0" i="0" dirty="0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cs-CZ" b="0" i="0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cs-CZ" sz="1800" dirty="0"/>
              </a:p>
              <a:p>
                <a:pPr marL="457200" lvl="1" indent="0">
                  <a:buNone/>
                </a:pPr>
                <a:endParaRPr lang="cs-CZ" sz="100" dirty="0"/>
              </a:p>
              <a:p>
                <a:pPr lvl="1"/>
                <a:r>
                  <a:rPr lang="cs-CZ" dirty="0"/>
                  <a:t>Záporně nabitý povrch přitahuje kladně nabité ionty (kationty) z elektrolytu. Vzniká tzv. pevná vrstva (</a:t>
                </a:r>
                <a:r>
                  <a:rPr lang="cs-CZ" dirty="0" err="1"/>
                  <a:t>Sternova</a:t>
                </a:r>
                <a:r>
                  <a:rPr lang="cs-CZ" dirty="0"/>
                  <a:t> vrstva), kde jsou ionty pevně vázány na povrch</a:t>
                </a:r>
              </a:p>
              <a:p>
                <a:pPr lvl="1"/>
                <a:r>
                  <a:rPr lang="cs-CZ" dirty="0"/>
                  <a:t>Další kationty vytvářejí difuzní vrstvu, kde jsou více pohyblivé. </a:t>
                </a:r>
              </a:p>
              <a:p>
                <a:pPr lvl="1"/>
                <a:r>
                  <a:rPr lang="cs-CZ" dirty="0"/>
                  <a:t>Kombinace pevné </a:t>
                </a:r>
                <a:r>
                  <a:rPr lang="cs-CZ" dirty="0" err="1"/>
                  <a:t>Sternovy</a:t>
                </a:r>
                <a:r>
                  <a:rPr lang="cs-CZ" dirty="0"/>
                  <a:t> vrstvy + difuzní vrstvy tvoří elektrickou dvojvrstvu.</a:t>
                </a:r>
              </a:p>
            </p:txBody>
          </p:sp>
        </mc:Choice>
        <mc:Fallback xmlns="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9978745" cy="4521127"/>
              </a:xfrm>
              <a:blipFill>
                <a:blip r:embed="rId2"/>
                <a:stretch>
                  <a:fillRect l="-1100" t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5519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9978745" cy="452112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600" b="1" dirty="0"/>
                  <a:t>Kapilární elektroforéza</a:t>
                </a:r>
              </a:p>
              <a:p>
                <a:pPr marL="0" indent="0">
                  <a:buNone/>
                </a:pPr>
                <a:r>
                  <a:rPr lang="en-US" sz="2600" dirty="0" err="1"/>
                  <a:t>Elektroosmotický</a:t>
                </a:r>
                <a:r>
                  <a:rPr lang="en-US" sz="2600" dirty="0"/>
                  <a:t> </a:t>
                </a:r>
                <a:r>
                  <a:rPr lang="en-US" sz="2600" dirty="0" err="1"/>
                  <a:t>tok</a:t>
                </a:r>
                <a:r>
                  <a:rPr lang="en-US" sz="2600" dirty="0"/>
                  <a:t> </a:t>
                </a:r>
                <a:endParaRPr lang="cs-CZ" sz="2600" dirty="0"/>
              </a:p>
              <a:p>
                <a:pPr lvl="1"/>
                <a:r>
                  <a:rPr lang="cs-CZ" dirty="0"/>
                  <a:t>Při aplikaci vysokého elektrického pole se volně pohyblivé kationty v difuzní vrstvě začnou pohybovat ke katodě</a:t>
                </a:r>
              </a:p>
              <a:p>
                <a:pPr lvl="1"/>
                <a:r>
                  <a:rPr lang="cs-CZ" dirty="0"/>
                  <a:t>Tento pohyb strhává okolní kapalinu, což způsobí elektroosmotický tok</a:t>
                </a:r>
              </a:p>
              <a:p>
                <a:pPr lvl="1"/>
                <a:r>
                  <a:rPr lang="cs-CZ" dirty="0"/>
                  <a:t>Pokud snížíme pH (přidáním kyseliny), </a:t>
                </a:r>
                <a:r>
                  <a:rPr lang="cs-CZ" dirty="0" err="1"/>
                  <a:t>silanolové</a:t>
                </a:r>
                <a:r>
                  <a:rPr lang="cs-CZ" dirty="0"/>
                  <a:t> skupiny zůstanou </a:t>
                </a:r>
                <a:r>
                  <a:rPr lang="cs-CZ" dirty="0" err="1"/>
                  <a:t>protonované</a:t>
                </a:r>
                <a:r>
                  <a:rPr lang="cs-CZ" dirty="0"/>
                  <a:t> (</a:t>
                </a:r>
                <a:r>
                  <a:rPr lang="cs-CZ" dirty="0" err="1"/>
                  <a:t>SiOH</a:t>
                </a:r>
                <a:r>
                  <a:rPr lang="cs-CZ" dirty="0"/>
                  <a:t>) → povrch není tak záporný → tok se zpomalí</a:t>
                </a:r>
              </a:p>
              <a:p>
                <a:pPr lvl="1"/>
                <a:r>
                  <a:rPr lang="cs-CZ" dirty="0"/>
                  <a:t>Naopak při vyšším pH dochází k úplné ionizaci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cs-CZ" dirty="0">
                            <a:latin typeface="Cambria Math" panose="02040503050406030204" pitchFamily="18" charset="0"/>
                          </a:rPr>
                          <m:t>SiO</m:t>
                        </m:r>
                      </m:e>
                      <m:sup>
                        <m:r>
                          <a:rPr lang="cs-CZ" dirty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cs-CZ" dirty="0"/>
                  <a:t>) → tok je silnější</a:t>
                </a:r>
              </a:p>
            </p:txBody>
          </p:sp>
        </mc:Choice>
        <mc:Fallback xmlns="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9978745" cy="4521127"/>
              </a:xfrm>
              <a:blipFill>
                <a:blip r:embed="rId2"/>
                <a:stretch>
                  <a:fillRect l="-1100" t="-2156" r="-10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3631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Viskozita – </a:t>
            </a:r>
            <a:r>
              <a:rPr lang="cs-CZ" sz="4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shnutí</a:t>
            </a:r>
            <a:endParaRPr lang="cs-CZ" sz="4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F307667-A28D-42DD-889B-472B29972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3"/>
            <a:ext cx="10450741" cy="4215276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Difúze</a:t>
            </a:r>
            <a:r>
              <a:rPr lang="en-US" sz="2600" dirty="0"/>
              <a:t> – </a:t>
            </a:r>
            <a:r>
              <a:rPr lang="en-US" sz="2600" dirty="0" err="1"/>
              <a:t>zpomalena</a:t>
            </a:r>
            <a:r>
              <a:rPr lang="en-US" sz="2600" dirty="0"/>
              <a:t> </a:t>
            </a:r>
            <a:r>
              <a:rPr lang="en-US" sz="2600" dirty="0" err="1"/>
              <a:t>vyšší</a:t>
            </a:r>
            <a:r>
              <a:rPr lang="en-US" sz="2600" dirty="0"/>
              <a:t> </a:t>
            </a:r>
            <a:r>
              <a:rPr lang="en-US" sz="2600" dirty="0" err="1"/>
              <a:t>viskozitou</a:t>
            </a:r>
            <a:r>
              <a:rPr lang="en-US" sz="2600" dirty="0"/>
              <a:t> → </a:t>
            </a:r>
            <a:r>
              <a:rPr lang="en-US" sz="2600" dirty="0" err="1"/>
              <a:t>význam</a:t>
            </a:r>
            <a:r>
              <a:rPr lang="en-US" sz="2600" dirty="0"/>
              <a:t> pro transport </a:t>
            </a:r>
            <a:r>
              <a:rPr lang="en-US" sz="2600" dirty="0" err="1"/>
              <a:t>iontů</a:t>
            </a:r>
            <a:r>
              <a:rPr lang="en-US" sz="2600" dirty="0"/>
              <a:t> a </a:t>
            </a:r>
            <a:r>
              <a:rPr lang="en-US" sz="2600" dirty="0" err="1"/>
              <a:t>molekul</a:t>
            </a:r>
            <a:r>
              <a:rPr lang="en-US" sz="2600" dirty="0"/>
              <a:t> v </a:t>
            </a:r>
            <a:r>
              <a:rPr lang="en-US" sz="2600" dirty="0" err="1"/>
              <a:t>kapalinách</a:t>
            </a:r>
            <a:endParaRPr lang="cs-CZ" sz="2600" dirty="0"/>
          </a:p>
          <a:p>
            <a:r>
              <a:rPr lang="en-US" sz="2600" b="1" dirty="0" err="1"/>
              <a:t>Sedimentace</a:t>
            </a:r>
            <a:r>
              <a:rPr lang="en-US" sz="2600" dirty="0"/>
              <a:t> – </a:t>
            </a:r>
            <a:r>
              <a:rPr lang="en-US" sz="2600" dirty="0" err="1"/>
              <a:t>ovlivněna</a:t>
            </a:r>
            <a:r>
              <a:rPr lang="en-US" sz="2600" dirty="0"/>
              <a:t> </a:t>
            </a:r>
            <a:r>
              <a:rPr lang="en-US" sz="2600" dirty="0" err="1"/>
              <a:t>viskozitou</a:t>
            </a:r>
            <a:r>
              <a:rPr lang="en-US" sz="2600" dirty="0"/>
              <a:t> → </a:t>
            </a:r>
            <a:r>
              <a:rPr lang="en-US" sz="2600" dirty="0" err="1"/>
              <a:t>aplikace</a:t>
            </a:r>
            <a:r>
              <a:rPr lang="en-US" sz="2600" dirty="0"/>
              <a:t> v </a:t>
            </a:r>
            <a:r>
              <a:rPr lang="en-US" sz="2600" dirty="0" err="1"/>
              <a:t>analytické</a:t>
            </a:r>
            <a:r>
              <a:rPr lang="en-US" sz="2600" dirty="0"/>
              <a:t> </a:t>
            </a:r>
            <a:r>
              <a:rPr lang="en-US" sz="2600" dirty="0" err="1"/>
              <a:t>chemii</a:t>
            </a:r>
            <a:r>
              <a:rPr lang="en-US" sz="2600" dirty="0"/>
              <a:t> a </a:t>
            </a:r>
            <a:r>
              <a:rPr lang="en-US" sz="2600" dirty="0" err="1"/>
              <a:t>biochemii</a:t>
            </a:r>
            <a:endParaRPr lang="cs-CZ" sz="2600" dirty="0"/>
          </a:p>
          <a:p>
            <a:r>
              <a:rPr lang="en-US" sz="2600" b="1" dirty="0" err="1"/>
              <a:t>Proudění</a:t>
            </a:r>
            <a:r>
              <a:rPr lang="en-US" sz="2600" b="1" dirty="0"/>
              <a:t> v </a:t>
            </a:r>
            <a:r>
              <a:rPr lang="en-US" sz="2600" b="1" dirty="0" err="1"/>
              <a:t>kapilárách</a:t>
            </a:r>
            <a:r>
              <a:rPr lang="en-US" sz="2600" b="1" dirty="0"/>
              <a:t> </a:t>
            </a:r>
            <a:r>
              <a:rPr lang="en-US" sz="2600" dirty="0"/>
              <a:t>– </a:t>
            </a:r>
            <a:r>
              <a:rPr lang="en-US" sz="2600" dirty="0" err="1"/>
              <a:t>řízeno</a:t>
            </a:r>
            <a:r>
              <a:rPr lang="en-US" sz="2600" dirty="0"/>
              <a:t> </a:t>
            </a:r>
            <a:r>
              <a:rPr lang="en-US" sz="2600" dirty="0" err="1"/>
              <a:t>viskozitou</a:t>
            </a:r>
            <a:r>
              <a:rPr lang="en-US" sz="2600" dirty="0"/>
              <a:t> → </a:t>
            </a:r>
            <a:r>
              <a:rPr lang="en-US" sz="2600" dirty="0" err="1"/>
              <a:t>významné</a:t>
            </a:r>
            <a:r>
              <a:rPr lang="en-US" sz="2600" dirty="0"/>
              <a:t> pro </a:t>
            </a:r>
            <a:r>
              <a:rPr lang="en-US" sz="2600" dirty="0" err="1"/>
              <a:t>mikrofluidiku</a:t>
            </a:r>
            <a:r>
              <a:rPr lang="en-US" sz="2600" dirty="0"/>
              <a:t>, </a:t>
            </a:r>
            <a:r>
              <a:rPr lang="en-US" sz="2600" dirty="0" err="1"/>
              <a:t>medicínu</a:t>
            </a:r>
            <a:r>
              <a:rPr lang="en-US" sz="2600" dirty="0"/>
              <a:t> a </a:t>
            </a:r>
            <a:r>
              <a:rPr lang="en-US" sz="2600" dirty="0" err="1"/>
              <a:t>analytické</a:t>
            </a:r>
            <a:r>
              <a:rPr lang="en-US" sz="2600" dirty="0"/>
              <a:t> </a:t>
            </a:r>
            <a:r>
              <a:rPr lang="en-US" sz="2600" dirty="0" err="1"/>
              <a:t>metody</a:t>
            </a:r>
            <a:endParaRPr lang="en-US" sz="2600" dirty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1796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Viskozita – </a:t>
            </a:r>
            <a:r>
              <a:rPr lang="cs-CZ" sz="4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shnutí</a:t>
            </a:r>
            <a:endParaRPr lang="cs-CZ" sz="4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F307667-A28D-42DD-889B-472B29972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3"/>
            <a:ext cx="10450741" cy="42152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b="1" dirty="0"/>
              <a:t>V analytických metodách:</a:t>
            </a:r>
          </a:p>
          <a:p>
            <a:r>
              <a:rPr lang="cs-CZ" sz="2800" dirty="0"/>
              <a:t>Viskozita mobilní fáze – ovlivňuje rychlost separace</a:t>
            </a:r>
          </a:p>
          <a:p>
            <a:r>
              <a:rPr lang="cs-CZ" sz="2800" dirty="0"/>
              <a:t>Kapilární síly v koloně = jak látky interagují s povrchem stacionární fáze</a:t>
            </a:r>
          </a:p>
          <a:p>
            <a:r>
              <a:rPr lang="cs-CZ" sz="2800" dirty="0"/>
              <a:t>Tlakové gradienty v HPLC vs. elektroosmotický tok v CEC jsou dvě různé metody pohybu kapaliny</a:t>
            </a:r>
          </a:p>
          <a:p>
            <a:r>
              <a:rPr lang="cs-CZ" sz="2800" dirty="0"/>
              <a:t>Aplikace v analytické chemii a farmaceutickém průmyslu</a:t>
            </a:r>
          </a:p>
          <a:p>
            <a:pPr marL="0" indent="0">
              <a:buNone/>
            </a:pPr>
            <a:endParaRPr lang="cs-CZ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72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10811165" cy="452112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600" b="1" dirty="0"/>
              <a:t>Viskozita a reologie</a:t>
            </a:r>
          </a:p>
          <a:p>
            <a:r>
              <a:rPr lang="cs-CZ" dirty="0"/>
              <a:t>Vliv viskozity na transportní procesy</a:t>
            </a:r>
          </a:p>
          <a:p>
            <a:r>
              <a:rPr lang="cs-CZ" dirty="0"/>
              <a:t>Měření viskozity</a:t>
            </a:r>
          </a:p>
          <a:p>
            <a:r>
              <a:rPr lang="en-US" dirty="0" err="1"/>
              <a:t>Teplotní</a:t>
            </a:r>
            <a:r>
              <a:rPr lang="en-US" dirty="0"/>
              <a:t> a </a:t>
            </a:r>
            <a:r>
              <a:rPr lang="en-US" dirty="0" err="1"/>
              <a:t>tlaková</a:t>
            </a:r>
            <a:r>
              <a:rPr lang="en-US" dirty="0"/>
              <a:t> </a:t>
            </a:r>
            <a:r>
              <a:rPr lang="en-US" dirty="0" err="1"/>
              <a:t>závislost</a:t>
            </a:r>
            <a:endParaRPr lang="cs-CZ" dirty="0"/>
          </a:p>
          <a:p>
            <a:pPr marL="0" lvl="0" indent="0">
              <a:buNone/>
            </a:pPr>
            <a:r>
              <a:rPr lang="cs-CZ" sz="2600" b="1" dirty="0"/>
              <a:t>Kapilární jevy a elektroforéza</a:t>
            </a:r>
          </a:p>
          <a:p>
            <a:r>
              <a:rPr lang="en-US" dirty="0" err="1"/>
              <a:t>Kapilární</a:t>
            </a:r>
            <a:r>
              <a:rPr lang="en-US" dirty="0"/>
              <a:t> </a:t>
            </a:r>
            <a:r>
              <a:rPr lang="en-US" dirty="0" err="1"/>
              <a:t>chromatografie</a:t>
            </a:r>
            <a:r>
              <a:rPr lang="en-US" dirty="0"/>
              <a:t> a </a:t>
            </a:r>
            <a:r>
              <a:rPr lang="en-US" dirty="0" err="1"/>
              <a:t>elektroforéza</a:t>
            </a:r>
            <a:r>
              <a:rPr lang="cs-CZ" dirty="0"/>
              <a:t> (</a:t>
            </a:r>
            <a:r>
              <a:rPr lang="en-US" dirty="0" err="1"/>
              <a:t>separace</a:t>
            </a:r>
            <a:r>
              <a:rPr lang="en-US" dirty="0"/>
              <a:t> a </a:t>
            </a:r>
            <a:r>
              <a:rPr lang="en-US" dirty="0" err="1"/>
              <a:t>detekce</a:t>
            </a:r>
            <a:r>
              <a:rPr lang="en-US" dirty="0"/>
              <a:t> </a:t>
            </a:r>
            <a:r>
              <a:rPr lang="en-US" dirty="0" err="1"/>
              <a:t>molekul</a:t>
            </a:r>
            <a:r>
              <a:rPr lang="cs-CZ" dirty="0"/>
              <a:t>)</a:t>
            </a:r>
          </a:p>
          <a:p>
            <a:pPr marL="0" lvl="0" indent="0">
              <a:buNone/>
            </a:pPr>
            <a:r>
              <a:rPr lang="cs-CZ" sz="2600" b="1" dirty="0"/>
              <a:t>Povrchové napětí a molekulární interakce</a:t>
            </a:r>
          </a:p>
          <a:p>
            <a:r>
              <a:rPr lang="cs-CZ" dirty="0"/>
              <a:t>Zázračné </a:t>
            </a:r>
            <a:r>
              <a:rPr lang="cs-CZ" dirty="0" err="1"/>
              <a:t>nanoleštěnky</a:t>
            </a:r>
            <a:r>
              <a:rPr lang="cs-CZ" dirty="0"/>
              <a:t> a </a:t>
            </a:r>
            <a:r>
              <a:rPr lang="cs-CZ" dirty="0" err="1"/>
              <a:t>nanonástřiky</a:t>
            </a:r>
            <a:r>
              <a:rPr lang="cs-CZ" dirty="0"/>
              <a:t>…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4998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10811165" cy="4521127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cs-CZ" sz="2600" b="1" dirty="0"/>
              <a:t>Viskozita a reologie</a:t>
            </a:r>
          </a:p>
          <a:p>
            <a:pPr marL="0" lvl="0" indent="0">
              <a:buNone/>
            </a:pPr>
            <a:r>
              <a:rPr lang="cs-CZ" sz="2600" dirty="0"/>
              <a:t>„Reologie je vědní obor mechaniky spojitých prostředí (mechaniky kontinua), který se věnuje zkoumání a modelování deformačních vlastností látek, zejména závislosti deformace, napětí a času.“ </a:t>
            </a:r>
          </a:p>
          <a:p>
            <a:pPr marL="0" lvl="0" indent="0" algn="r">
              <a:buNone/>
            </a:pPr>
            <a:r>
              <a:rPr lang="cs-CZ" sz="2600" dirty="0"/>
              <a:t>Wikipedie</a:t>
            </a:r>
          </a:p>
          <a:p>
            <a:pPr marL="0" lvl="0" indent="0" algn="r">
              <a:buNone/>
            </a:pPr>
            <a:endParaRPr lang="cs-CZ" sz="2600" dirty="0"/>
          </a:p>
          <a:p>
            <a:pPr marL="0" lvl="0" indent="0" algn="ctr">
              <a:buNone/>
            </a:pPr>
            <a:r>
              <a:rPr lang="en-US" sz="2800" b="1" dirty="0" err="1"/>
              <a:t>Reologie</a:t>
            </a:r>
            <a:r>
              <a:rPr lang="en-US" sz="2800" b="1" dirty="0"/>
              <a:t> </a:t>
            </a:r>
            <a:r>
              <a:rPr lang="en-US" sz="2800" b="1" dirty="0" err="1"/>
              <a:t>zkoumá</a:t>
            </a:r>
            <a:r>
              <a:rPr lang="en-US" sz="2800" b="1" dirty="0"/>
              <a:t>, </a:t>
            </a:r>
            <a:r>
              <a:rPr lang="en-US" sz="2800" b="1" dirty="0" err="1"/>
              <a:t>jak</a:t>
            </a:r>
            <a:r>
              <a:rPr lang="en-US" sz="2800" b="1" dirty="0"/>
              <a:t> se </a:t>
            </a:r>
            <a:r>
              <a:rPr lang="en-US" sz="2800" b="1" dirty="0" err="1"/>
              <a:t>látky</a:t>
            </a:r>
            <a:r>
              <a:rPr lang="en-US" sz="2800" b="1" dirty="0"/>
              <a:t> </a:t>
            </a:r>
            <a:r>
              <a:rPr lang="en-US" sz="2800" b="1" dirty="0" err="1"/>
              <a:t>deformují</a:t>
            </a:r>
            <a:r>
              <a:rPr lang="en-US" sz="2800" b="1" dirty="0"/>
              <a:t> a </a:t>
            </a:r>
            <a:r>
              <a:rPr lang="en-US" sz="2800" b="1" dirty="0" err="1"/>
              <a:t>tečou</a:t>
            </a:r>
            <a:r>
              <a:rPr lang="en-US" sz="2800" dirty="0"/>
              <a:t> </a:t>
            </a:r>
            <a:endParaRPr lang="cs-CZ" sz="2800" dirty="0"/>
          </a:p>
          <a:p>
            <a:pPr marL="0" lvl="0" indent="0" algn="r">
              <a:buNone/>
            </a:pPr>
            <a:endParaRPr lang="cs-CZ" sz="2800" dirty="0"/>
          </a:p>
          <a:p>
            <a:pPr marL="0" lvl="0" indent="0">
              <a:buNone/>
            </a:pPr>
            <a:r>
              <a:rPr lang="cs-CZ" sz="2800" dirty="0"/>
              <a:t>Důležité u </a:t>
            </a:r>
            <a:r>
              <a:rPr lang="en-US" sz="2800" dirty="0" err="1"/>
              <a:t>gelů</a:t>
            </a:r>
            <a:r>
              <a:rPr lang="en-US" sz="2800" dirty="0"/>
              <a:t>, past, </a:t>
            </a:r>
            <a:r>
              <a:rPr lang="en-US" sz="2800" dirty="0" err="1"/>
              <a:t>polymerů</a:t>
            </a:r>
            <a:r>
              <a:rPr lang="en-US" sz="2800" dirty="0"/>
              <a:t> a </a:t>
            </a:r>
            <a:r>
              <a:rPr lang="en-US" sz="2800" dirty="0" err="1"/>
              <a:t>dalších</a:t>
            </a:r>
            <a:r>
              <a:rPr lang="en-US" sz="2800" dirty="0"/>
              <a:t> </a:t>
            </a:r>
            <a:r>
              <a:rPr lang="en-US" sz="2800" dirty="0" err="1"/>
              <a:t>materiálů</a:t>
            </a:r>
            <a:r>
              <a:rPr lang="en-US" sz="2800" dirty="0"/>
              <a:t>, </a:t>
            </a:r>
            <a:r>
              <a:rPr lang="en-US" sz="2800" dirty="0" err="1"/>
              <a:t>které</a:t>
            </a:r>
            <a:r>
              <a:rPr lang="en-US" sz="2800" dirty="0"/>
              <a:t> </a:t>
            </a:r>
            <a:r>
              <a:rPr lang="en-US" sz="2800" dirty="0" err="1"/>
              <a:t>nejsou</a:t>
            </a:r>
            <a:r>
              <a:rPr lang="en-US" sz="2800" dirty="0"/>
              <a:t> ani </a:t>
            </a:r>
            <a:r>
              <a:rPr lang="en-US" sz="2800" dirty="0" err="1"/>
              <a:t>úplně</a:t>
            </a:r>
            <a:r>
              <a:rPr lang="en-US" sz="2800" dirty="0"/>
              <a:t> </a:t>
            </a:r>
            <a:r>
              <a:rPr lang="en-US" sz="2800" dirty="0" err="1"/>
              <a:t>pevné</a:t>
            </a:r>
            <a:r>
              <a:rPr lang="en-US" sz="2800" dirty="0"/>
              <a:t>, ani </a:t>
            </a:r>
            <a:r>
              <a:rPr lang="en-US" sz="2800" dirty="0" err="1"/>
              <a:t>úplně</a:t>
            </a:r>
            <a:r>
              <a:rPr lang="en-US" sz="2800" dirty="0"/>
              <a:t> </a:t>
            </a:r>
            <a:r>
              <a:rPr lang="en-US" sz="2800" dirty="0" err="1"/>
              <a:t>kapalné</a:t>
            </a:r>
            <a:r>
              <a:rPr lang="en-US" sz="2800" dirty="0"/>
              <a:t>.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732621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cs-CZ" sz="2600" b="1" dirty="0"/>
                  <a:t>Viskozita a reologie</a:t>
                </a:r>
              </a:p>
              <a:p>
                <a:pPr marL="0" lvl="0" indent="0">
                  <a:buNone/>
                </a:pPr>
                <a:r>
                  <a:rPr lang="cs-CZ" sz="2600" dirty="0"/>
                  <a:t>Viskozita popisuje, jak špatně kapaliny tečou:</a:t>
                </a:r>
              </a:p>
              <a:p>
                <a:pPr marL="0" lvl="0" indent="0">
                  <a:buNone/>
                </a:pPr>
                <a:endParaRPr lang="cs-CZ" sz="1500" dirty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3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30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cs-CZ" sz="3000" b="0" i="0" smtClean="0">
                              <a:latin typeface="Cambria Math" panose="02040503050406030204" pitchFamily="18" charset="0"/>
                            </a:rPr>
                            <m:t>odporov</m:t>
                          </m:r>
                          <m:r>
                            <a:rPr lang="cs-CZ" sz="3000" b="0" i="0" smtClean="0">
                              <a:latin typeface="Cambria Math" panose="02040503050406030204" pitchFamily="18" charset="0"/>
                            </a:rPr>
                            <m:t>á</m:t>
                          </m:r>
                        </m:sub>
                      </m:sSub>
                      <m:r>
                        <a:rPr lang="cs-CZ" sz="3000" b="0" i="1" smtClean="0">
                          <a:latin typeface="Cambria Math" panose="02040503050406030204" pitchFamily="18" charset="0"/>
                        </a:rPr>
                        <m:t>=6</m:t>
                      </m:r>
                      <m:r>
                        <a:rPr lang="cs-CZ" sz="3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𝜋𝜂</m:t>
                      </m:r>
                      <m:r>
                        <a:rPr lang="cs-CZ" sz="3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sSup>
                        <m:sSupPr>
                          <m:ctrlPr>
                            <a:rPr lang="cs-CZ" sz="3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cs-CZ" sz="3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3000" dirty="0"/>
              </a:p>
              <a:p>
                <a:pPr marL="0" lvl="0" indent="0">
                  <a:buNone/>
                </a:pPr>
                <a:endParaRPr lang="cs-CZ" sz="500" dirty="0"/>
              </a:p>
              <a:p>
                <a:pPr marL="0" lvl="0" indent="0">
                  <a:buNone/>
                </a:pPr>
                <a:r>
                  <a:rPr lang="cs-CZ" sz="2600" dirty="0"/>
                  <a:t>Uplatňuje se u celé řady procesů: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6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cs-CZ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600" b="0" i="1" smtClean="0">
                              <a:latin typeface="Cambria Math" panose="02040503050406030204" pitchFamily="18" charset="0"/>
                            </a:rPr>
                            <m:t>𝑘𝑇</m:t>
                          </m:r>
                        </m:num>
                        <m:den>
                          <m:r>
                            <a:rPr lang="cs-CZ" sz="2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cs-CZ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𝜋𝜂</m:t>
                          </m:r>
                          <m:r>
                            <a:rPr lang="cs-CZ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</m:oMath>
                  </m:oMathPara>
                </a14:m>
                <a:endParaRPr lang="cs-CZ" sz="2600" dirty="0"/>
              </a:p>
              <a:p>
                <a:pPr marL="0" lvl="0" indent="0">
                  <a:buNone/>
                </a:pPr>
                <a:endParaRPr lang="cs-CZ" sz="1000" dirty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60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cs-CZ" sz="26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600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cs-CZ" sz="2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60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cs-CZ" sz="26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cs-CZ" sz="2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2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260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b>
                                  <m:r>
                                    <a:rPr lang="cs-CZ" sz="260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b>
                              </m:sSub>
                              <m:r>
                                <a:rPr lang="cs-CZ" sz="26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cs-CZ" sz="2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260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b>
                                  <m:r>
                                    <a:rPr lang="cs-CZ" sz="260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e>
                          </m:d>
                          <m:sSup>
                            <m:sSupPr>
                              <m:ctrlPr>
                                <a:rPr lang="cs-CZ" sz="2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60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cs-CZ" sz="26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sz="260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cs-CZ" sz="2600">
                              <a:latin typeface="Cambria Math" panose="02040503050406030204" pitchFamily="18" charset="0"/>
                            </a:rPr>
                            <m:t>𝜂</m:t>
                          </m:r>
                        </m:den>
                      </m:f>
                    </m:oMath>
                  </m:oMathPara>
                </a14:m>
                <a:endParaRPr lang="cs-CZ" sz="2600" dirty="0"/>
              </a:p>
            </p:txBody>
          </p:sp>
        </mc:Choice>
        <mc:Fallback xmlns="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  <a:blipFill>
                <a:blip r:embed="rId3"/>
                <a:stretch>
                  <a:fillRect l="-1015" t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586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11158006" cy="452112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600" b="1" dirty="0"/>
              <a:t>Viskozita a reologie</a:t>
            </a:r>
          </a:p>
          <a:p>
            <a:pPr marL="0" lvl="0" indent="0">
              <a:buNone/>
            </a:pPr>
            <a:r>
              <a:rPr lang="cs-CZ" sz="2600" dirty="0"/>
              <a:t>Konstantní viskozita </a:t>
            </a:r>
            <a:r>
              <a:rPr lang="cs-CZ" sz="2600" dirty="0">
                <a:latin typeface="Calibri" panose="020F0502020204030204" pitchFamily="34" charset="0"/>
              </a:rPr>
              <a:t>→ newtonovské kapaliny (voda)</a:t>
            </a:r>
          </a:p>
          <a:p>
            <a:pPr marL="0" lvl="0" indent="0">
              <a:buNone/>
            </a:pPr>
            <a:r>
              <a:rPr lang="cs-CZ" sz="2600" dirty="0"/>
              <a:t>Viskozita se mění </a:t>
            </a:r>
            <a:r>
              <a:rPr lang="cs-CZ" sz="2600" dirty="0">
                <a:latin typeface="Calibri" panose="020F0502020204030204" pitchFamily="34" charset="0"/>
              </a:rPr>
              <a:t>→ ne-newtonovské kapaliny (škrob ve vodě, kečup, šampón)</a:t>
            </a:r>
            <a:endParaRPr lang="cs-CZ" sz="2600" dirty="0"/>
          </a:p>
          <a:p>
            <a:pPr marL="0" lvl="0" indent="0">
              <a:buNone/>
            </a:pPr>
            <a:endParaRPr lang="cs-CZ" sz="2600" dirty="0"/>
          </a:p>
          <a:p>
            <a:pPr marL="0" lvl="0" indent="0" algn="ctr">
              <a:buNone/>
            </a:pPr>
            <a:r>
              <a:rPr lang="cs-CZ" sz="2600" dirty="0"/>
              <a:t>https://www.youtube.com/watch?v=WtkctK7cbls</a:t>
            </a:r>
          </a:p>
          <a:p>
            <a:pPr marL="0" lvl="0" indent="0">
              <a:buNone/>
            </a:pP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2899199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9978745" cy="4521127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cs-CZ" sz="2600" b="1" dirty="0"/>
                  <a:t>Viskozita a reologie</a:t>
                </a:r>
              </a:p>
              <a:p>
                <a:pPr marL="0" lvl="0" indent="0">
                  <a:buNone/>
                </a:pPr>
                <a:r>
                  <a:rPr lang="cs-CZ" sz="2600" dirty="0"/>
                  <a:t>Viskozita se uplatňuje u celé řady procesů:</a:t>
                </a:r>
              </a:p>
              <a:p>
                <a:pPr marL="0" lvl="0" indent="0">
                  <a:buNone/>
                </a:pPr>
                <a:endParaRPr lang="cs-CZ" sz="500" dirty="0"/>
              </a:p>
              <a:p>
                <a:pPr marL="0" lvl="0" indent="0">
                  <a:buNone/>
                </a:pPr>
                <a:r>
                  <a:rPr lang="en-US" sz="2800" dirty="0"/>
                  <a:t>Hagen-</a:t>
                </a:r>
                <a:r>
                  <a:rPr lang="en-US" sz="2800" dirty="0" err="1"/>
                  <a:t>Poiseuilleova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rovnice</a:t>
                </a:r>
                <a:endParaRPr lang="cs-CZ" sz="2800" dirty="0"/>
              </a:p>
              <a:p>
                <a:pPr marL="0" lvl="0" indent="0">
                  <a:buNone/>
                </a:pPr>
                <a:endParaRPr lang="cs-CZ" sz="500" dirty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0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cs-CZ" sz="3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cs-CZ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cs-CZ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cs-CZ" sz="3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cs-CZ" sz="3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cs-CZ" sz="30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cs-CZ" sz="3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𝜂</m:t>
                          </m:r>
                          <m:r>
                            <a:rPr lang="cs-CZ" sz="3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cs-CZ" sz="3000" dirty="0"/>
              </a:p>
            </p:txBody>
          </p:sp>
        </mc:Choice>
        <mc:Fallback xmlns="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9978745" cy="4521127"/>
              </a:xfrm>
              <a:blipFill>
                <a:blip r:embed="rId3"/>
                <a:stretch>
                  <a:fillRect l="-1222" t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81AA1DC5-0C29-45B3-A5F7-B0DAFF33BC8D}"/>
                  </a:ext>
                </a:extLst>
              </p:cNvPr>
              <p:cNvSpPr/>
              <p:nvPr/>
            </p:nvSpPr>
            <p:spPr>
              <a:xfrm>
                <a:off x="7935310" y="3589467"/>
                <a:ext cx="3195144" cy="20159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cs-CZ" sz="2500" i="1" dirty="0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cs-CZ" sz="2500" dirty="0"/>
                  <a:t> – objemový průtok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cs-CZ" sz="25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cs-CZ" sz="2500" dirty="0"/>
                  <a:t> – poloměr trubice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500" i="0" dirty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cs-CZ" sz="2500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cs-CZ" sz="2500" dirty="0"/>
                  <a:t> – tlakový rozdíl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cs-CZ" sz="2500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cs-CZ" sz="2500" dirty="0"/>
                  <a:t> – délka trubice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el-GR" sz="2500" i="1" dirty="0" smtClean="0">
                        <a:latin typeface="Cambria Math" panose="02040503050406030204" pitchFamily="18" charset="0"/>
                      </a:rPr>
                      <m:t>𝜂</m:t>
                    </m:r>
                  </m:oMath>
                </a14:m>
                <a:r>
                  <a:rPr lang="el-GR" sz="2500" dirty="0"/>
                  <a:t> – </a:t>
                </a:r>
                <a:r>
                  <a:rPr lang="cs-CZ" sz="2500" dirty="0"/>
                  <a:t>viskozita</a:t>
                </a:r>
              </a:p>
            </p:txBody>
          </p:sp>
        </mc:Choice>
        <mc:Fallback xmlns="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81AA1DC5-0C29-45B3-A5F7-B0DAFF33BC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5310" y="3589467"/>
                <a:ext cx="3195144" cy="2015936"/>
              </a:xfrm>
              <a:prstGeom prst="rect">
                <a:avLst/>
              </a:prstGeom>
              <a:blipFill>
                <a:blip r:embed="rId4"/>
                <a:stretch>
                  <a:fillRect t="-2417" r="-573" b="-63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Obrázek 9">
            <a:extLst>
              <a:ext uri="{FF2B5EF4-FFF2-40B4-BE49-F238E27FC236}">
                <a16:creationId xmlns:a16="http://schemas.microsoft.com/office/drawing/2014/main" id="{D622BF41-6BB2-4BA6-820E-02B2251568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4180041"/>
            <a:ext cx="3575619" cy="2677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145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9978745" cy="4521127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cs-CZ" sz="2600" b="1" dirty="0"/>
                  <a:t>Viskozita a reologie</a:t>
                </a:r>
              </a:p>
              <a:p>
                <a:pPr marL="0" lvl="0" indent="0">
                  <a:buNone/>
                </a:pPr>
                <a:r>
                  <a:rPr lang="cs-CZ" sz="2600" dirty="0"/>
                  <a:t>Viskozita se uplatňuje u celé řady procesů:</a:t>
                </a:r>
              </a:p>
              <a:p>
                <a:pPr marL="0" lvl="0" indent="0">
                  <a:buNone/>
                </a:pPr>
                <a:endParaRPr lang="cs-CZ" sz="500" dirty="0"/>
              </a:p>
              <a:p>
                <a:pPr marL="0" lvl="0" indent="0">
                  <a:buNone/>
                </a:pPr>
                <a:r>
                  <a:rPr lang="en-US" sz="2800" dirty="0"/>
                  <a:t>Hagen-</a:t>
                </a:r>
                <a:r>
                  <a:rPr lang="en-US" sz="2800" dirty="0" err="1"/>
                  <a:t>Poiseuilleova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rovnice</a:t>
                </a:r>
                <a:endParaRPr lang="cs-CZ" sz="2800" dirty="0"/>
              </a:p>
              <a:p>
                <a:pPr marL="0" lvl="0" indent="0">
                  <a:buNone/>
                </a:pPr>
                <a:endParaRPr lang="cs-CZ" sz="500" dirty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0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cs-CZ" sz="3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cs-CZ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cs-CZ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cs-CZ" sz="3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cs-CZ" sz="3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cs-CZ" sz="30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cs-CZ" sz="3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𝜂</m:t>
                          </m:r>
                          <m:r>
                            <a:rPr lang="cs-CZ" sz="3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cs-CZ" sz="3000" dirty="0"/>
              </a:p>
              <a:p>
                <a:pPr marL="0" lvl="0" indent="0">
                  <a:buNone/>
                </a:pPr>
                <a:endParaRPr lang="cs-CZ" sz="3000" dirty="0"/>
              </a:p>
              <a:p>
                <a:pPr marL="0" lvl="0" indent="0">
                  <a:buNone/>
                </a:pPr>
                <a:endParaRPr lang="cs-CZ" sz="3200" dirty="0"/>
              </a:p>
              <a:p>
                <a:pPr marL="0" lvl="0" indent="0">
                  <a:buNone/>
                </a:pPr>
                <a:r>
                  <a:rPr lang="en-US" sz="3200" b="1" dirty="0" err="1"/>
                  <a:t>Vyšší</a:t>
                </a:r>
                <a:r>
                  <a:rPr lang="en-US" sz="3200" b="1" dirty="0"/>
                  <a:t> </a:t>
                </a:r>
                <a:r>
                  <a:rPr lang="en-US" sz="3200" b="1" dirty="0" err="1"/>
                  <a:t>viskozita</a:t>
                </a:r>
                <a:r>
                  <a:rPr lang="en-US" sz="3200" b="1" dirty="0"/>
                  <a:t> = </a:t>
                </a:r>
                <a:r>
                  <a:rPr lang="en-US" sz="3200" b="1" dirty="0" err="1"/>
                  <a:t>menší</a:t>
                </a:r>
                <a:r>
                  <a:rPr lang="en-US" sz="3200" b="1" dirty="0"/>
                  <a:t> </a:t>
                </a:r>
                <a:r>
                  <a:rPr lang="en-US" sz="3200" b="1" dirty="0" err="1"/>
                  <a:t>průtok</a:t>
                </a:r>
                <a:r>
                  <a:rPr lang="en-US" sz="3200" b="1" dirty="0"/>
                  <a:t> v </a:t>
                </a:r>
                <a:r>
                  <a:rPr lang="en-US" sz="3200" b="1" dirty="0" err="1"/>
                  <a:t>kapilárách</a:t>
                </a:r>
                <a:endParaRPr lang="cs-CZ" sz="3000" b="1" dirty="0"/>
              </a:p>
            </p:txBody>
          </p:sp>
        </mc:Choice>
        <mc:Fallback xmlns="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9978745" cy="4521127"/>
              </a:xfrm>
              <a:blipFill>
                <a:blip r:embed="rId3"/>
                <a:stretch>
                  <a:fillRect l="-1527" t="-2156" b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81AA1DC5-0C29-45B3-A5F7-B0DAFF33BC8D}"/>
                  </a:ext>
                </a:extLst>
              </p:cNvPr>
              <p:cNvSpPr/>
              <p:nvPr/>
            </p:nvSpPr>
            <p:spPr>
              <a:xfrm>
                <a:off x="7935310" y="3589467"/>
                <a:ext cx="3195144" cy="20159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cs-CZ" sz="2500" i="1" dirty="0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cs-CZ" sz="2500" dirty="0"/>
                  <a:t> – objemový průtok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cs-CZ" sz="25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cs-CZ" sz="2500" dirty="0"/>
                  <a:t> – poloměr trubice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500" i="0" dirty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cs-CZ" sz="2500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cs-CZ" sz="2500" dirty="0"/>
                  <a:t> – tlakový rozdíl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cs-CZ" sz="2500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cs-CZ" sz="2500" dirty="0"/>
                  <a:t> – délka trubice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el-GR" sz="2500" i="1" dirty="0" smtClean="0">
                        <a:latin typeface="Cambria Math" panose="02040503050406030204" pitchFamily="18" charset="0"/>
                      </a:rPr>
                      <m:t>𝜂</m:t>
                    </m:r>
                  </m:oMath>
                </a14:m>
                <a:r>
                  <a:rPr lang="el-GR" sz="2500" dirty="0"/>
                  <a:t> – </a:t>
                </a:r>
                <a:r>
                  <a:rPr lang="cs-CZ" sz="2500" dirty="0"/>
                  <a:t>viskozita</a:t>
                </a:r>
              </a:p>
            </p:txBody>
          </p:sp>
        </mc:Choice>
        <mc:Fallback xmlns="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81AA1DC5-0C29-45B3-A5F7-B0DAFF33BC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5310" y="3589467"/>
                <a:ext cx="3195144" cy="2015936"/>
              </a:xfrm>
              <a:prstGeom prst="rect">
                <a:avLst/>
              </a:prstGeom>
              <a:blipFill>
                <a:blip r:embed="rId4"/>
                <a:stretch>
                  <a:fillRect t="-2417" r="-573" b="-63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5573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Mechanika kapalin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9978745" cy="452112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600" b="1" dirty="0"/>
              <a:t>Vsuvka: Kapilární jevy</a:t>
            </a:r>
          </a:p>
          <a:p>
            <a:r>
              <a:rPr lang="en-US" sz="2800" dirty="0" err="1"/>
              <a:t>Kapilární</a:t>
            </a:r>
            <a:r>
              <a:rPr lang="en-US" sz="2800" dirty="0"/>
              <a:t> </a:t>
            </a:r>
            <a:r>
              <a:rPr lang="en-US" sz="2800" dirty="0" err="1"/>
              <a:t>jevy</a:t>
            </a:r>
            <a:r>
              <a:rPr lang="en-US" sz="2800" dirty="0"/>
              <a:t> </a:t>
            </a:r>
            <a:r>
              <a:rPr lang="en-US" sz="2800" dirty="0" err="1"/>
              <a:t>vznikají</a:t>
            </a:r>
            <a:r>
              <a:rPr lang="en-US" sz="2800" dirty="0"/>
              <a:t> </a:t>
            </a:r>
            <a:r>
              <a:rPr lang="en-US" sz="2800" dirty="0" err="1"/>
              <a:t>díky</a:t>
            </a:r>
            <a:r>
              <a:rPr lang="en-US" sz="2800" dirty="0"/>
              <a:t> </a:t>
            </a:r>
            <a:r>
              <a:rPr lang="en-US" sz="2800" dirty="0" err="1"/>
              <a:t>povrchovému</a:t>
            </a:r>
            <a:r>
              <a:rPr lang="en-US" sz="2800" dirty="0"/>
              <a:t> </a:t>
            </a:r>
            <a:r>
              <a:rPr lang="en-US" sz="2800" dirty="0" err="1"/>
              <a:t>napětí</a:t>
            </a:r>
            <a:r>
              <a:rPr lang="en-US" sz="2800" dirty="0"/>
              <a:t> a </a:t>
            </a:r>
            <a:r>
              <a:rPr lang="en-US" sz="2800" dirty="0" err="1"/>
              <a:t>adhezním</a:t>
            </a:r>
            <a:r>
              <a:rPr lang="en-US" sz="2800" dirty="0"/>
              <a:t> </a:t>
            </a:r>
            <a:r>
              <a:rPr lang="en-US" sz="2800" dirty="0" err="1"/>
              <a:t>silám</a:t>
            </a:r>
            <a:r>
              <a:rPr lang="en-US" sz="2800" dirty="0"/>
              <a:t> </a:t>
            </a:r>
            <a:r>
              <a:rPr lang="en-US" sz="2800" dirty="0" err="1"/>
              <a:t>mezi</a:t>
            </a:r>
            <a:r>
              <a:rPr lang="en-US" sz="2800" dirty="0"/>
              <a:t> </a:t>
            </a:r>
            <a:r>
              <a:rPr lang="en-US" sz="2800" dirty="0" err="1"/>
              <a:t>kapalinou</a:t>
            </a:r>
            <a:r>
              <a:rPr lang="en-US" sz="2800" dirty="0"/>
              <a:t> a </a:t>
            </a:r>
            <a:r>
              <a:rPr lang="en-US" sz="2800" dirty="0" err="1"/>
              <a:t>stěnami</a:t>
            </a:r>
            <a:r>
              <a:rPr lang="en-US" sz="2800" dirty="0"/>
              <a:t> </a:t>
            </a:r>
            <a:r>
              <a:rPr lang="en-US" sz="2800" dirty="0" err="1"/>
              <a:t>kapiláry</a:t>
            </a:r>
            <a:endParaRPr lang="cs-CZ" sz="2800" dirty="0"/>
          </a:p>
          <a:p>
            <a:r>
              <a:rPr lang="en-US" sz="2800" dirty="0" err="1"/>
              <a:t>Projevují</a:t>
            </a:r>
            <a:r>
              <a:rPr lang="en-US" sz="2800" dirty="0"/>
              <a:t> se </a:t>
            </a:r>
            <a:r>
              <a:rPr lang="en-US" sz="2800" dirty="0" err="1"/>
              <a:t>jako</a:t>
            </a:r>
            <a:r>
              <a:rPr lang="en-US" sz="2800" dirty="0"/>
              <a:t> </a:t>
            </a:r>
            <a:r>
              <a:rPr lang="en-US" sz="2800" dirty="0" err="1"/>
              <a:t>kapilární</a:t>
            </a:r>
            <a:r>
              <a:rPr lang="en-US" sz="2800" dirty="0"/>
              <a:t> </a:t>
            </a:r>
            <a:r>
              <a:rPr lang="en-US" sz="2800" dirty="0" err="1"/>
              <a:t>elevace</a:t>
            </a:r>
            <a:r>
              <a:rPr lang="en-US" sz="2800" dirty="0"/>
              <a:t> (</a:t>
            </a:r>
            <a:r>
              <a:rPr lang="en-US" sz="2800" dirty="0" err="1"/>
              <a:t>stoupání</a:t>
            </a:r>
            <a:r>
              <a:rPr lang="en-US" sz="2800" dirty="0"/>
              <a:t> </a:t>
            </a:r>
            <a:r>
              <a:rPr lang="en-US" sz="2800" dirty="0" err="1"/>
              <a:t>kapaliny</a:t>
            </a:r>
            <a:r>
              <a:rPr lang="en-US" sz="2800" dirty="0"/>
              <a:t>) </a:t>
            </a:r>
            <a:r>
              <a:rPr lang="en-US" sz="2800" dirty="0" err="1"/>
              <a:t>nebo</a:t>
            </a:r>
            <a:r>
              <a:rPr lang="en-US" sz="2800" dirty="0"/>
              <a:t> </a:t>
            </a:r>
            <a:r>
              <a:rPr lang="en-US" sz="2800" dirty="0" err="1"/>
              <a:t>deprese</a:t>
            </a:r>
            <a:r>
              <a:rPr lang="en-US" sz="2800" dirty="0"/>
              <a:t> (</a:t>
            </a:r>
            <a:r>
              <a:rPr lang="en-US" sz="2800" dirty="0" err="1"/>
              <a:t>pokles</a:t>
            </a:r>
            <a:r>
              <a:rPr lang="en-US" sz="2800" dirty="0"/>
              <a:t> </a:t>
            </a:r>
            <a:r>
              <a:rPr lang="en-US" sz="2800" dirty="0" err="1"/>
              <a:t>kapaliny</a:t>
            </a:r>
            <a:r>
              <a:rPr lang="en-US" sz="2800" dirty="0"/>
              <a:t>) v </a:t>
            </a:r>
            <a:r>
              <a:rPr lang="en-US" sz="2800" dirty="0" err="1"/>
              <a:t>úzkých</a:t>
            </a:r>
            <a:r>
              <a:rPr lang="en-US" sz="2800" dirty="0"/>
              <a:t> </a:t>
            </a:r>
            <a:r>
              <a:rPr lang="en-US" sz="2800" dirty="0" err="1"/>
              <a:t>trubicích</a:t>
            </a:r>
            <a:endParaRPr lang="en-US" sz="2800" dirty="0"/>
          </a:p>
          <a:p>
            <a:r>
              <a:rPr lang="en-US" sz="2800" dirty="0" err="1"/>
              <a:t>Umožňují</a:t>
            </a:r>
            <a:r>
              <a:rPr lang="en-US" sz="2800" dirty="0"/>
              <a:t> transport </a:t>
            </a:r>
            <a:r>
              <a:rPr lang="en-US" sz="2800" dirty="0" err="1"/>
              <a:t>kapalin</a:t>
            </a:r>
            <a:r>
              <a:rPr lang="en-US" sz="2800" dirty="0"/>
              <a:t> bez </a:t>
            </a:r>
            <a:r>
              <a:rPr lang="en-US" sz="2800" dirty="0" err="1"/>
              <a:t>vnější</a:t>
            </a:r>
            <a:r>
              <a:rPr lang="en-US" sz="2800" dirty="0"/>
              <a:t> </a:t>
            </a:r>
            <a:r>
              <a:rPr lang="en-US" sz="2800" dirty="0" err="1"/>
              <a:t>síly</a:t>
            </a:r>
            <a:r>
              <a:rPr lang="en-US" sz="2800" dirty="0"/>
              <a:t> (</a:t>
            </a:r>
            <a:r>
              <a:rPr lang="en-US" sz="2800" dirty="0" err="1"/>
              <a:t>např</a:t>
            </a:r>
            <a:r>
              <a:rPr lang="en-US" sz="2800" dirty="0"/>
              <a:t>. </a:t>
            </a:r>
            <a:r>
              <a:rPr lang="en-US" sz="2800" dirty="0" err="1"/>
              <a:t>vzlínání</a:t>
            </a:r>
            <a:r>
              <a:rPr lang="en-US" sz="2800" dirty="0"/>
              <a:t> </a:t>
            </a:r>
            <a:r>
              <a:rPr lang="en-US" sz="2800" dirty="0" err="1"/>
              <a:t>vody</a:t>
            </a:r>
            <a:r>
              <a:rPr lang="en-US" sz="2800" dirty="0"/>
              <a:t> v </a:t>
            </a:r>
            <a:r>
              <a:rPr lang="en-US" sz="2800" dirty="0" err="1"/>
              <a:t>rostlinách</a:t>
            </a:r>
            <a:r>
              <a:rPr lang="en-US" sz="2800" dirty="0"/>
              <a:t>, </a:t>
            </a:r>
            <a:r>
              <a:rPr lang="en-US" sz="2800" dirty="0" err="1"/>
              <a:t>nasávání</a:t>
            </a:r>
            <a:r>
              <a:rPr lang="en-US" sz="2800" dirty="0"/>
              <a:t> </a:t>
            </a:r>
            <a:r>
              <a:rPr lang="en-US" sz="2800" dirty="0" err="1"/>
              <a:t>inkoustu</a:t>
            </a:r>
            <a:r>
              <a:rPr lang="en-US" sz="2800" dirty="0"/>
              <a:t> do </a:t>
            </a:r>
            <a:r>
              <a:rPr lang="en-US" sz="2800" dirty="0" err="1"/>
              <a:t>papíru</a:t>
            </a:r>
            <a:r>
              <a:rPr lang="en-US" sz="2800" dirty="0"/>
              <a:t>)</a:t>
            </a:r>
            <a:endParaRPr lang="cs-CZ" sz="2800" dirty="0"/>
          </a:p>
          <a:p>
            <a:r>
              <a:rPr lang="en-US" sz="2800" dirty="0" err="1"/>
              <a:t>Hrají</a:t>
            </a:r>
            <a:r>
              <a:rPr lang="en-US" sz="2800" dirty="0"/>
              <a:t> </a:t>
            </a:r>
            <a:r>
              <a:rPr lang="en-US" sz="2800" dirty="0" err="1"/>
              <a:t>klíčovou</a:t>
            </a:r>
            <a:r>
              <a:rPr lang="en-US" sz="2800" dirty="0"/>
              <a:t> </a:t>
            </a:r>
            <a:r>
              <a:rPr lang="en-US" sz="2800" dirty="0" err="1"/>
              <a:t>roli</a:t>
            </a:r>
            <a:r>
              <a:rPr lang="en-US" sz="2800" dirty="0"/>
              <a:t> v </a:t>
            </a:r>
            <a:r>
              <a:rPr lang="en-US" sz="2800" dirty="0" err="1"/>
              <a:t>analytických</a:t>
            </a:r>
            <a:r>
              <a:rPr lang="en-US" sz="2800" dirty="0"/>
              <a:t> </a:t>
            </a:r>
            <a:r>
              <a:rPr lang="en-US" sz="2800" dirty="0" err="1"/>
              <a:t>metodách</a:t>
            </a:r>
            <a:r>
              <a:rPr lang="en-US" sz="2800" dirty="0"/>
              <a:t>, </a:t>
            </a:r>
            <a:r>
              <a:rPr lang="en-US" sz="2800" dirty="0" err="1"/>
              <a:t>jako</a:t>
            </a:r>
            <a:r>
              <a:rPr lang="en-US" sz="2800" dirty="0"/>
              <a:t> je </a:t>
            </a:r>
            <a:r>
              <a:rPr lang="en-US" sz="2800" dirty="0" err="1"/>
              <a:t>chromatografie</a:t>
            </a:r>
            <a:r>
              <a:rPr lang="en-US" sz="2800" dirty="0"/>
              <a:t> </a:t>
            </a:r>
            <a:r>
              <a:rPr lang="en-US" sz="2800" dirty="0" err="1"/>
              <a:t>nebo</a:t>
            </a:r>
            <a:r>
              <a:rPr lang="en-US" sz="2800" dirty="0"/>
              <a:t> </a:t>
            </a:r>
            <a:r>
              <a:rPr lang="en-US" sz="2800" dirty="0" err="1"/>
              <a:t>kapilární</a:t>
            </a:r>
            <a:r>
              <a:rPr lang="en-US" sz="2800" dirty="0"/>
              <a:t> </a:t>
            </a:r>
            <a:r>
              <a:rPr lang="en-US" sz="2800" dirty="0" err="1"/>
              <a:t>elektroforéza</a:t>
            </a:r>
            <a:br>
              <a:rPr lang="en-US" sz="2800" dirty="0"/>
            </a:br>
            <a:endParaRPr lang="cs-CZ" sz="2600" b="1" dirty="0"/>
          </a:p>
        </p:txBody>
      </p:sp>
    </p:spTree>
    <p:extLst>
      <p:ext uri="{BB962C8B-B14F-4D97-AF65-F5344CB8AC3E}">
        <p14:creationId xmlns:p14="http://schemas.microsoft.com/office/powerpoint/2010/main" val="425239990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Žlutá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Žlutá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ppt/theme/themeOverride2.xml><?xml version="1.0" encoding="utf-8"?>
<a:themeOverride xmlns:a="http://schemas.openxmlformats.org/drawingml/2006/main">
  <a:clrScheme name="Žlutá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ppt/theme/themeOverride3.xml><?xml version="1.0" encoding="utf-8"?>
<a:themeOverride xmlns:a="http://schemas.openxmlformats.org/drawingml/2006/main">
  <a:clrScheme name="Žlutá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ppt/theme/themeOverride4.xml><?xml version="1.0" encoding="utf-8"?>
<a:themeOverride xmlns:a="http://schemas.openxmlformats.org/drawingml/2006/main">
  <a:clrScheme name="Žlutá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3469</TotalTime>
  <Words>1251</Words>
  <Application>Microsoft Office PowerPoint</Application>
  <PresentationFormat>Širokoúhlá obrazovka</PresentationFormat>
  <Paragraphs>181</Paragraphs>
  <Slides>23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8" baseType="lpstr">
      <vt:lpstr>Arial</vt:lpstr>
      <vt:lpstr>Calibri</vt:lpstr>
      <vt:lpstr>Cambria Math</vt:lpstr>
      <vt:lpstr>Trebuchet MS</vt:lpstr>
      <vt:lpstr>Berlín</vt:lpstr>
      <vt:lpstr>  Fyzika pro chemiky  LS 2025</vt:lpstr>
      <vt:lpstr>Sylabus</vt:lpstr>
      <vt:lpstr>Mechanika kapalin</vt:lpstr>
      <vt:lpstr>Mechanika kapalin</vt:lpstr>
      <vt:lpstr>Mechanika kapalin</vt:lpstr>
      <vt:lpstr>Mechanika kapalin</vt:lpstr>
      <vt:lpstr>Mechanika kapalin</vt:lpstr>
      <vt:lpstr>Mechanika kapalin</vt:lpstr>
      <vt:lpstr>Mechanika kapalin</vt:lpstr>
      <vt:lpstr>Mechanika kapalin</vt:lpstr>
      <vt:lpstr>Mechanika kapalin</vt:lpstr>
      <vt:lpstr>Mechanika kapalin</vt:lpstr>
      <vt:lpstr>Mechanika kapalin</vt:lpstr>
      <vt:lpstr>Mechanika kapalin</vt:lpstr>
      <vt:lpstr>Mechanika kapalin</vt:lpstr>
      <vt:lpstr>Mechanika kapalin</vt:lpstr>
      <vt:lpstr>Mechanika kapalin</vt:lpstr>
      <vt:lpstr>Mechanika kapalin</vt:lpstr>
      <vt:lpstr>Mechanika kapalin</vt:lpstr>
      <vt:lpstr>Mechanika kapalin</vt:lpstr>
      <vt:lpstr>Mechanika kapalin</vt:lpstr>
      <vt:lpstr>Viskozita – shnutí</vt:lpstr>
      <vt:lpstr>Viskozita – shnutí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Diplomová práce  Hvězdy ve středoškolské fyzice</dc:title>
  <dc:creator>Týna</dc:creator>
  <cp:lastModifiedBy>BlackHole MainFrame</cp:lastModifiedBy>
  <cp:revision>142</cp:revision>
  <dcterms:created xsi:type="dcterms:W3CDTF">2017-06-07T17:41:57Z</dcterms:created>
  <dcterms:modified xsi:type="dcterms:W3CDTF">2025-03-24T19:54:07Z</dcterms:modified>
</cp:coreProperties>
</file>