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7"/>
  </p:notesMasterIdLst>
  <p:sldIdLst>
    <p:sldId id="256" r:id="rId2"/>
    <p:sldId id="342" r:id="rId3"/>
    <p:sldId id="336" r:id="rId4"/>
    <p:sldId id="411" r:id="rId5"/>
    <p:sldId id="412" r:id="rId6"/>
    <p:sldId id="413" r:id="rId7"/>
    <p:sldId id="414" r:id="rId8"/>
    <p:sldId id="415" r:id="rId9"/>
    <p:sldId id="392" r:id="rId10"/>
    <p:sldId id="416" r:id="rId11"/>
    <p:sldId id="424" r:id="rId12"/>
    <p:sldId id="433" r:id="rId13"/>
    <p:sldId id="417" r:id="rId14"/>
    <p:sldId id="418" r:id="rId15"/>
    <p:sldId id="426" r:id="rId16"/>
    <p:sldId id="427" r:id="rId17"/>
    <p:sldId id="428" r:id="rId18"/>
    <p:sldId id="425" r:id="rId19"/>
    <p:sldId id="430" r:id="rId20"/>
    <p:sldId id="432" r:id="rId21"/>
    <p:sldId id="421" r:id="rId22"/>
    <p:sldId id="431" r:id="rId23"/>
    <p:sldId id="423" r:id="rId24"/>
    <p:sldId id="407" r:id="rId25"/>
    <p:sldId id="43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légr Jan, doc. RNDr." initials="ŠJdR" lastIdx="1" clrIdx="0">
    <p:extLst>
      <p:ext uri="{19B8F6BF-5375-455C-9EA6-DF929625EA0E}">
        <p15:presenceInfo xmlns:p15="http://schemas.microsoft.com/office/powerpoint/2012/main" userId="Šlégr Jan, doc. RND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4D0"/>
    <a:srgbClr val="E9E5E2"/>
    <a:srgbClr val="E2DEDB"/>
    <a:srgbClr val="F0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6716" autoAdjust="0"/>
  </p:normalViewPr>
  <p:slideViewPr>
    <p:cSldViewPr snapToGrid="0">
      <p:cViewPr varScale="1">
        <p:scale>
          <a:sx n="121" d="100"/>
          <a:sy n="121" d="100"/>
        </p:scale>
        <p:origin x="231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6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6T10:25:24.28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63B2F-AF0F-4C7F-BD65-F7FEB7F70C0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4A462-9439-4961-A44B-4A8B9910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6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peistemiologickém</a:t>
            </a:r>
            <a:r>
              <a:rPr lang="en-US" dirty="0"/>
              <a:t> </a:t>
            </a:r>
            <a:r>
              <a:rPr lang="en-US" dirty="0" err="1"/>
              <a:t>paradigmatu</a:t>
            </a:r>
            <a:r>
              <a:rPr lang="en-US" dirty="0"/>
              <a:t> </a:t>
            </a:r>
            <a:r>
              <a:rPr lang="en-US" dirty="0" err="1"/>
              <a:t>získávání</a:t>
            </a:r>
            <a:r>
              <a:rPr lang="en-US" dirty="0"/>
              <a:t> </a:t>
            </a:r>
            <a:r>
              <a:rPr lang="en-US" dirty="0" err="1"/>
              <a:t>znalostí</a:t>
            </a:r>
            <a:r>
              <a:rPr lang="en-US" dirty="0"/>
              <a:t> </a:t>
            </a:r>
            <a:r>
              <a:rPr lang="en-US" dirty="0" err="1"/>
              <a:t>metodickou</a:t>
            </a:r>
            <a:r>
              <a:rPr lang="en-US" dirty="0"/>
              <a:t> a </a:t>
            </a:r>
            <a:r>
              <a:rPr lang="en-US" dirty="0" err="1"/>
              <a:t>empirickou</a:t>
            </a:r>
            <a:r>
              <a:rPr lang="en-US" dirty="0"/>
              <a:t> </a:t>
            </a:r>
            <a:r>
              <a:rPr lang="en-US" dirty="0" err="1"/>
              <a:t>falzifikací</a:t>
            </a:r>
            <a:r>
              <a:rPr lang="en-US" dirty="0"/>
              <a:t> </a:t>
            </a:r>
            <a:r>
              <a:rPr lang="en-US" dirty="0" err="1"/>
              <a:t>hypotéz</a:t>
            </a:r>
            <a:r>
              <a:rPr lang="en-US" dirty="0"/>
              <a:t> pro </a:t>
            </a:r>
            <a:r>
              <a:rPr lang="en-US" dirty="0" err="1"/>
              <a:t>získání</a:t>
            </a:r>
            <a:r>
              <a:rPr lang="en-US" dirty="0"/>
              <a:t> </a:t>
            </a:r>
            <a:r>
              <a:rPr lang="en-US" dirty="0" err="1"/>
              <a:t>teorií</a:t>
            </a:r>
            <a:r>
              <a:rPr lang="en-US" dirty="0"/>
              <a:t> </a:t>
            </a:r>
            <a:r>
              <a:rPr lang="en-US" dirty="0" err="1"/>
              <a:t>založených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důkazech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4A462-9439-4961-A44B-4A8B9910B6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2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Delší</a:t>
            </a:r>
            <a:r>
              <a:rPr lang="en-US" dirty="0"/>
              <a:t> </a:t>
            </a:r>
            <a:r>
              <a:rPr lang="en-US" dirty="0" err="1"/>
              <a:t>řetězce</a:t>
            </a:r>
            <a:r>
              <a:rPr lang="en-US" dirty="0"/>
              <a:t> se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proplétat</a:t>
            </a:r>
            <a:r>
              <a:rPr lang="en-US" dirty="0"/>
              <a:t> a </a:t>
            </a:r>
            <a:r>
              <a:rPr lang="en-US" dirty="0" err="1"/>
              <a:t>vytvářet</a:t>
            </a:r>
            <a:r>
              <a:rPr lang="en-US" dirty="0"/>
              <a:t> </a:t>
            </a:r>
            <a:r>
              <a:rPr lang="en-US" dirty="0" err="1"/>
              <a:t>silnější</a:t>
            </a:r>
            <a:r>
              <a:rPr lang="en-US" dirty="0"/>
              <a:t> </a:t>
            </a:r>
            <a:r>
              <a:rPr lang="en-US" dirty="0" err="1"/>
              <a:t>mechanickou</a:t>
            </a:r>
            <a:r>
              <a:rPr lang="en-US" dirty="0"/>
              <a:t> </a:t>
            </a:r>
            <a:r>
              <a:rPr lang="en-US" dirty="0" err="1"/>
              <a:t>síť</a:t>
            </a:r>
            <a:r>
              <a:rPr lang="en-US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4A462-9439-4961-A44B-4A8B9910B6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5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4A462-9439-4961-A44B-4A8B9910B6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1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4A462-9439-4961-A44B-4A8B9910B6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0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59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57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70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2918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8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7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05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321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68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38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8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6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95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44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74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72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72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90030-AF8C-41E6-AF78-85ACCEE9938F}" type="datetimeFigureOut">
              <a:rPr lang="cs-CZ" smtClean="0"/>
              <a:t>24.3.2025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6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_2LD_yRNR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E8276-AB6F-4CA8-A9EC-E4DC0D21D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" y="1291054"/>
            <a:ext cx="8958227" cy="2659378"/>
          </a:xfrm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cs-CZ" sz="4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sz="4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pro chemiky </a:t>
            </a:r>
            <a:br>
              <a:rPr lang="cs-CZ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 2025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EFCD3E-2F86-4C41-8302-4F3860826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5801" y="2769084"/>
            <a:ext cx="3046199" cy="2451312"/>
          </a:xfr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14000"/>
              </a:lnSpc>
            </a:pPr>
            <a:r>
              <a:rPr lang="cs-CZ" sz="3000" b="1" dirty="0"/>
              <a:t>Jan Šlégr</a:t>
            </a:r>
          </a:p>
          <a:p>
            <a:pPr algn="ctr" defTabSz="457200">
              <a:lnSpc>
                <a:spcPct val="114000"/>
              </a:lnSpc>
            </a:pPr>
            <a:r>
              <a:rPr lang="cs-CZ" sz="2500" b="1" dirty="0"/>
              <a:t>jan.slegr@uhk.cz</a:t>
            </a:r>
          </a:p>
          <a:p>
            <a:pPr algn="ctr" defTabSz="457200">
              <a:lnSpc>
                <a:spcPct val="114000"/>
              </a:lnSpc>
            </a:pPr>
            <a:endParaRPr lang="cs-CZ" sz="3000" b="1" dirty="0"/>
          </a:p>
          <a:p>
            <a:pPr algn="ctr" defTabSz="457200">
              <a:lnSpc>
                <a:spcPct val="114000"/>
              </a:lnSpc>
            </a:pPr>
            <a:endParaRPr lang="cs-CZ" sz="3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FBCBDC-ADDA-4C03-BD25-68CA57DB17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1" t="15526" r="76878" b="14539"/>
          <a:stretch/>
        </p:blipFill>
        <p:spPr>
          <a:xfrm>
            <a:off x="7322092" y="480060"/>
            <a:ext cx="1036320" cy="89916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843202A-C5BA-46D0-B827-9768495D235C}"/>
              </a:ext>
            </a:extLst>
          </p:cNvPr>
          <p:cNvSpPr txBox="1"/>
          <p:nvPr/>
        </p:nvSpPr>
        <p:spPr>
          <a:xfrm>
            <a:off x="8411751" y="586740"/>
            <a:ext cx="3431339" cy="7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cs-CZ" sz="2000" b="1" dirty="0"/>
              <a:t>Univerzita Hradec Králové</a:t>
            </a:r>
          </a:p>
          <a:p>
            <a:pPr>
              <a:lnSpc>
                <a:spcPct val="114000"/>
              </a:lnSpc>
            </a:pPr>
            <a:r>
              <a:rPr lang="cs-CZ" sz="2000" b="1" dirty="0"/>
              <a:t>Přírodovědecká fakulta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2A9FE1-5727-411B-B2B0-6FDB9621CD9B}"/>
              </a:ext>
            </a:extLst>
          </p:cNvPr>
          <p:cNvSpPr/>
          <p:nvPr/>
        </p:nvSpPr>
        <p:spPr>
          <a:xfrm>
            <a:off x="6391" y="4558676"/>
            <a:ext cx="89582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/>
              <a:t>Přednáška 5</a:t>
            </a:r>
          </a:p>
          <a:p>
            <a:pPr algn="ctr"/>
            <a:r>
              <a:rPr lang="cs-CZ" sz="4000" dirty="0"/>
              <a:t>Kalorimetrie a přenos tepla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3099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cs-CZ" sz="2600" b="1" dirty="0"/>
                  <a:t>Návrat z odbočky: Kalorimetrie ve fyzice vs. v chemii</a:t>
                </a:r>
              </a:p>
              <a:p>
                <a:r>
                  <a:rPr lang="cs-CZ" dirty="0"/>
                  <a:t>Měrné skupenské teplo tání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dirty="0"/>
                  <a:t> udává energii potřebnou k roztavení 1 kg látky při teplotě tání</a:t>
                </a:r>
              </a:p>
              <a:p>
                <a:pPr lvl="1"/>
                <a:r>
                  <a:rPr lang="cs-CZ" dirty="0"/>
                  <a:t>Jednotka: J/kg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dirty="0"/>
                  <a:t>​ kde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cs-CZ" dirty="0"/>
                  <a:t> je celkové teplo potřebné k roztavení hmotnosti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r>
                  <a:rPr lang="cs-CZ" dirty="0"/>
                  <a:t>Entalpie tání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dirty="0"/>
                  <a:t>​ udává energii potřebnou k roztavení 1 molu látky při teplotě tání</a:t>
                </a:r>
              </a:p>
              <a:p>
                <a:pPr lvl="1"/>
                <a:r>
                  <a:rPr lang="cs-CZ" dirty="0"/>
                  <a:t>Jednotka: J/mol nebo </a:t>
                </a:r>
                <a:r>
                  <a:rPr lang="cs-CZ" dirty="0" err="1"/>
                  <a:t>kJ</a:t>
                </a:r>
                <a:r>
                  <a:rPr lang="cs-CZ" dirty="0"/>
                  <a:t>/mol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cs-CZ" dirty="0"/>
                      <m:t>​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​</m:t>
                    </m:r>
                  </m:oMath>
                </a14:m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sz="4000" dirty="0"/>
              </a:p>
            </p:txBody>
          </p:sp>
        </mc:Choice>
        <mc:Fallback xmlns="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3"/>
                <a:stretch>
                  <a:fillRect l="-1015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36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1553019-BA7A-41F6-92E0-F2B4D66BEA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32" y="2106274"/>
            <a:ext cx="8618484" cy="46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cs-CZ" sz="2600" b="1" dirty="0"/>
                  <a:t>Experiment: </a:t>
                </a:r>
                <a:r>
                  <a:rPr lang="cs-CZ" sz="2600" dirty="0"/>
                  <a:t>Křupka o hmotnosti 0,45 gramu ohřála 10 ml vody o 28 °C</a:t>
                </a:r>
              </a:p>
              <a:p>
                <a:pPr marL="0" lvl="0" indent="0">
                  <a:buNone/>
                </a:pPr>
                <a:r>
                  <a:rPr lang="cs-CZ" sz="2600" dirty="0"/>
                  <a:t>Voda přijala teplo</a:t>
                </a:r>
              </a:p>
              <a:p>
                <a:pPr marL="0" lvl="0" indent="0">
                  <a:buNone/>
                </a:pPr>
                <a:endParaRPr lang="cs-CZ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cs-CZ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4180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sty m:val="p"/>
                        </m:rPr>
                        <a:rPr lang="cs-CZ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cs-CZ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cs-CZ" sz="28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  <m:sup>
                          <m:r>
                            <a:rPr lang="cs-CZ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cs-CZ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cs-CZ" sz="28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cs-CZ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cs-CZ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cs-CZ" sz="2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s-CZ" sz="2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cs-CZ" sz="2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cs-CZ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cs-CZ" sz="2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cs-CZ" sz="2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cs-CZ" sz="2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1170</m:t>
                      </m:r>
                      <m:r>
                        <a:rPr lang="cs-CZ" sz="2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cs-CZ" sz="2800" dirty="0"/>
              </a:p>
              <a:p>
                <a:pPr marL="0" lvl="0" indent="0">
                  <a:buNone/>
                </a:pPr>
                <a:endParaRPr lang="cs-CZ" sz="500" dirty="0"/>
              </a:p>
              <a:p>
                <a:pPr marL="0" lvl="0" indent="0">
                  <a:buNone/>
                </a:pPr>
                <a:r>
                  <a:rPr lang="cs-CZ" sz="2600" dirty="0"/>
                  <a:t>To odpovídá energetickému obsahu </a:t>
                </a:r>
              </a:p>
              <a:p>
                <a:pPr marL="0" lvl="0" indent="0">
                  <a:buNone/>
                </a:pPr>
                <a:endParaRPr lang="cs-CZ" sz="5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1170</m:t>
                          </m:r>
                          <m:r>
                            <a:rPr lang="cs-CZ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a:rPr lang="cs-CZ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600" b="0" i="1" smtClean="0">
                              <a:latin typeface="Cambria Math" panose="02040503050406030204" pitchFamily="18" charset="0"/>
                            </a:rPr>
                            <m:t>00045</m:t>
                          </m:r>
                          <m:r>
                            <a:rPr lang="cs-CZ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6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den>
                      </m:f>
                      <m:r>
                        <a:rPr lang="cs-CZ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600" i="1">
                          <a:latin typeface="Cambria Math" panose="02040503050406030204" pitchFamily="18" charset="0"/>
                        </a:rPr>
                        <m:t>2600</m:t>
                      </m:r>
                      <m:f>
                        <m:fPr>
                          <m:ctrlPr>
                            <a:rPr 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600" b="0" i="0" smtClean="0">
                              <a:latin typeface="Cambria Math" panose="02040503050406030204" pitchFamily="18" charset="0"/>
                            </a:rPr>
                            <m:t>kJ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6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</m:den>
                      </m:f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260</m:t>
                      </m:r>
                      <m:f>
                        <m:fPr>
                          <m:ctrlPr>
                            <a:rPr lang="cs-CZ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600">
                              <a:latin typeface="Cambria Math" panose="02040503050406030204" pitchFamily="18" charset="0"/>
                            </a:rPr>
                            <m:t>kJ</m:t>
                          </m:r>
                        </m:num>
                        <m:den>
                          <m:r>
                            <a:rPr lang="cs-CZ" sz="2600" b="0" i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cs-CZ" sz="2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600">
                              <a:latin typeface="Cambria Math" panose="02040503050406030204" pitchFamily="18" charset="0"/>
                            </a:rPr>
                            <m:t>g</m:t>
                          </m:r>
                        </m:den>
                      </m:f>
                    </m:oMath>
                  </m:oMathPara>
                </a14:m>
                <a:endParaRPr lang="cs-CZ" sz="2600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Podle kalorických </a:t>
                </a:r>
                <a:r>
                  <a:rPr lang="cs-CZ" dirty="0" err="1"/>
                  <a:t>tabulem</a:t>
                </a:r>
                <a:r>
                  <a:rPr lang="cs-CZ" dirty="0"/>
                  <a:t> mají křupky asi 2170 </a:t>
                </a:r>
                <a:r>
                  <a:rPr lang="cs-CZ" dirty="0" err="1"/>
                  <a:t>kJ</a:t>
                </a:r>
                <a:r>
                  <a:rPr lang="cs-CZ" dirty="0"/>
                  <a:t> na 100 g =&gt;</a:t>
                </a:r>
              </a:p>
              <a:p>
                <a:pPr marL="0" indent="0">
                  <a:buNone/>
                </a:pPr>
                <a:r>
                  <a:rPr lang="cs-CZ"/>
                  <a:t>       =&gt; </a:t>
                </a:r>
                <a:r>
                  <a:rPr lang="cs-CZ" dirty="0"/>
                  <a:t>Více jak 90 % energie odešlo jinam než </a:t>
                </a:r>
                <a:r>
                  <a:rPr lang="cs-CZ"/>
                  <a:t>do vody…</a:t>
                </a: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sz="4000" dirty="0"/>
              </a:p>
            </p:txBody>
          </p:sp>
        </mc:Choice>
        <mc:Fallback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3"/>
                <a:stretch>
                  <a:fillRect l="-1015" t="-2156" r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74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4520061-D56A-4ACD-B01F-01456D94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/>
              <a:t>Přenos tepla:</a:t>
            </a:r>
          </a:p>
          <a:p>
            <a:r>
              <a:rPr lang="cs-CZ" dirty="0"/>
              <a:t>Vedením</a:t>
            </a:r>
          </a:p>
          <a:p>
            <a:r>
              <a:rPr lang="cs-CZ" dirty="0"/>
              <a:t>Proděním</a:t>
            </a:r>
          </a:p>
          <a:p>
            <a:r>
              <a:rPr lang="cs-CZ" dirty="0"/>
              <a:t>Sáláním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12559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0639" y="2336873"/>
                <a:ext cx="11202150" cy="452112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cs-CZ" sz="2600" b="1" dirty="0"/>
                  <a:t>T</a:t>
                </a:r>
                <a:r>
                  <a:rPr lang="en-US" sz="2600" b="1" dirty="0" err="1"/>
                  <a:t>eplo</a:t>
                </a:r>
                <a:r>
                  <a:rPr lang="en-US" sz="2600" b="1" dirty="0"/>
                  <a:t> a </a:t>
                </a:r>
                <a:r>
                  <a:rPr lang="en-US" sz="2600" b="1" dirty="0" err="1"/>
                  <a:t>entalpie</a:t>
                </a:r>
                <a:r>
                  <a:rPr lang="en-US" sz="2600" b="1" dirty="0"/>
                  <a:t> </a:t>
                </a:r>
                <a:r>
                  <a:rPr lang="en-US" sz="2600" b="1" dirty="0" err="1"/>
                  <a:t>reakce</a:t>
                </a:r>
                <a:endParaRPr lang="en-US" sz="2600" b="1" dirty="0"/>
              </a:p>
              <a:p>
                <a:pPr marL="0" lvl="0" indent="0">
                  <a:buNone/>
                </a:pPr>
                <a:r>
                  <a:rPr lang="cs-CZ" sz="2600" b="1" dirty="0"/>
                  <a:t>Reakční teplo = </a:t>
                </a:r>
                <a:r>
                  <a:rPr lang="cs-CZ" sz="2600" dirty="0"/>
                  <a:t> množství tepla, které se uvolní nebo pohltí při chemické reakci, z</a:t>
                </a:r>
                <a:r>
                  <a:rPr lang="en-US" sz="2600" dirty="0" err="1"/>
                  <a:t>ávisí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množství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reagujících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látek</a:t>
                </a:r>
                <a:r>
                  <a:rPr lang="en-US" sz="2600" dirty="0"/>
                  <a:t> a </a:t>
                </a:r>
                <a:r>
                  <a:rPr lang="en-US" sz="2600" dirty="0" err="1"/>
                  <a:t>jejich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skupenství</a:t>
                </a:r>
                <a:endParaRPr lang="cs-CZ" sz="2600" dirty="0"/>
              </a:p>
              <a:p>
                <a:r>
                  <a:rPr lang="en-US" sz="2600" dirty="0" err="1"/>
                  <a:t>Exotermní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reakce</a:t>
                </a:r>
                <a:r>
                  <a:rPr lang="en-US" sz="2600" dirty="0"/>
                  <a:t> – </a:t>
                </a:r>
                <a:r>
                  <a:rPr lang="en-US" sz="2600" dirty="0" err="1"/>
                  <a:t>uvolňují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teplo</a:t>
                </a:r>
                <a:r>
                  <a:rPr lang="en-US" sz="2600" dirty="0"/>
                  <a:t> (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600" dirty="0"/>
                  <a:t>) → </a:t>
                </a:r>
                <a:r>
                  <a:rPr lang="en-US" sz="2600" dirty="0" err="1"/>
                  <a:t>okolí</a:t>
                </a:r>
                <a:r>
                  <a:rPr lang="en-US" sz="2600" dirty="0"/>
                  <a:t> se </a:t>
                </a:r>
                <a:r>
                  <a:rPr lang="en-US" sz="2600" dirty="0" err="1"/>
                  <a:t>zahřívá</a:t>
                </a:r>
                <a:endParaRPr lang="cs-CZ" sz="2600" dirty="0"/>
              </a:p>
              <a:p>
                <a:pPr lvl="1"/>
                <a:r>
                  <a:rPr lang="cs-CZ" sz="2200" dirty="0" err="1"/>
                  <a:t>Sp</a:t>
                </a:r>
                <a:r>
                  <a:rPr lang="en-US" sz="2200" dirty="0" err="1"/>
                  <a:t>alování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methanu</a:t>
                </a:r>
                <a:r>
                  <a:rPr lang="en-US" sz="2200" dirty="0"/>
                  <a:t>:</a:t>
                </a:r>
                <a:endParaRPr lang="cs-CZ" sz="22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i="0" dirty="0" smtClean="0"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cs-CZ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400" i="0" dirty="0" smtClean="0">
                              <a:latin typeface="Cambria Math" panose="02040503050406030204" pitchFamily="18" charset="0"/>
                            </a:rPr>
                            <m:t>4​</m:t>
                          </m:r>
                        </m:sub>
                      </m:sSub>
                      <m:r>
                        <a:rPr lang="pt-BR" sz="24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cs-CZ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 i="0" dirty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pt-BR" sz="2400" i="0" dirty="0" smtClean="0">
                              <a:latin typeface="Cambria Math" panose="02040503050406030204" pitchFamily="18" charset="0"/>
                            </a:rPr>
                            <m:t>2​</m:t>
                          </m:r>
                        </m:sub>
                      </m:sSub>
                      <m:r>
                        <a:rPr lang="pt-BR" sz="2400" i="0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pt-BR" sz="2400" i="0" dirty="0" smtClean="0"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cs-CZ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 i="0" dirty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pt-BR" sz="2400" i="0" dirty="0" smtClean="0">
                              <a:latin typeface="Cambria Math" panose="02040503050406030204" pitchFamily="18" charset="0"/>
                            </a:rPr>
                            <m:t>2​</m:t>
                          </m:r>
                        </m:sub>
                      </m:sSub>
                      <m:r>
                        <a:rPr lang="pt-BR" sz="24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cs-CZ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pt-BR" sz="2400" i="0" dirty="0" smtClean="0">
                              <a:latin typeface="Cambria Math" panose="02040503050406030204" pitchFamily="18" charset="0"/>
                            </a:rPr>
                            <m:t>2​</m:t>
                          </m:r>
                        </m:sub>
                      </m:sSub>
                      <m:r>
                        <a:rPr lang="cs-CZ" sz="2400" b="0" i="0" dirty="0" smtClean="0">
                          <a:latin typeface="Cambria Math" panose="02040503050406030204" pitchFamily="18" charset="0"/>
                        </a:rPr>
                        <m:t>0,  </m:t>
                      </m:r>
                      <m:r>
                        <m:rPr>
                          <m:sty m:val="p"/>
                        </m:rPr>
                        <a:rPr lang="pt-BR" sz="240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pt-BR" sz="2400" i="0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400" i="0" dirty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 dirty="0">
                              <a:latin typeface="Cambria Math" panose="02040503050406030204" pitchFamily="18" charset="0"/>
                            </a:rPr>
                            <m:t>890 </m:t>
                          </m:r>
                          <m:r>
                            <m:rPr>
                              <m:sty m:val="p"/>
                            </m:rPr>
                            <a:rPr lang="pt-BR" sz="2400" i="0" dirty="0">
                              <a:latin typeface="Cambria Math" panose="02040503050406030204" pitchFamily="18" charset="0"/>
                            </a:rPr>
                            <m:t>kJ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400" i="0" dirty="0">
                              <a:latin typeface="Cambria Math" panose="02040503050406030204" pitchFamily="18" charset="0"/>
                            </a:rPr>
                            <m:t>mol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  <a:p>
                <a:r>
                  <a:rPr lang="en-US" sz="2600" dirty="0" err="1"/>
                  <a:t>Endotermní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reakce</a:t>
                </a:r>
                <a:r>
                  <a:rPr lang="en-US" sz="2600" dirty="0"/>
                  <a:t> – </a:t>
                </a:r>
                <a:r>
                  <a:rPr lang="en-US" sz="2600" dirty="0" err="1"/>
                  <a:t>spotřebovávají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teplo</a:t>
                </a:r>
                <a:r>
                  <a:rPr lang="en-US" sz="2600" dirty="0"/>
                  <a:t> (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600" dirty="0"/>
                  <a:t>) → </a:t>
                </a:r>
                <a:r>
                  <a:rPr lang="en-US" sz="2600" dirty="0" err="1"/>
                  <a:t>okolí</a:t>
                </a:r>
                <a:r>
                  <a:rPr lang="en-US" sz="2600" dirty="0"/>
                  <a:t> se </a:t>
                </a:r>
                <a:r>
                  <a:rPr lang="en-US" sz="2600" dirty="0" err="1"/>
                  <a:t>ochlazuje</a:t>
                </a:r>
                <a:r>
                  <a:rPr lang="en-US" sz="2600" dirty="0"/>
                  <a:t> </a:t>
                </a:r>
                <a:endParaRPr lang="cs-CZ" sz="2600" dirty="0"/>
              </a:p>
              <a:p>
                <a:pPr lvl="1"/>
                <a:r>
                  <a:rPr lang="cs-CZ" sz="2200" dirty="0"/>
                  <a:t>R</a:t>
                </a:r>
                <a:r>
                  <a:rPr lang="en-US" sz="2200" dirty="0" err="1"/>
                  <a:t>ozklad</a:t>
                </a:r>
                <a:r>
                  <a:rPr lang="en-US" sz="2200" dirty="0"/>
                  <a:t> </a:t>
                </a:r>
                <a:r>
                  <a:rPr lang="en-US" sz="2200" dirty="0" err="1"/>
                  <a:t>uhličitanu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vápenatého</a:t>
                </a:r>
                <a:r>
                  <a:rPr lang="cs-CZ" sz="2200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panose="02040503050406030204" pitchFamily="18" charset="0"/>
                        </a:rPr>
                        <m:t>CaC</m:t>
                      </m:r>
                      <m:sSub>
                        <m:sSubPr>
                          <m:ctrlPr>
                            <a:rPr lang="cs-CZ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​→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panose="02040503050406030204" pitchFamily="18" charset="0"/>
                        </a:rPr>
                        <m:t>CaO</m:t>
                      </m:r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cs-CZ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​</m:t>
                      </m:r>
                      <m:r>
                        <a:rPr lang="cs-CZ" sz="2400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sz="2400" i="0" dirty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i="0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=+178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</a:rPr>
                            <m:t>kJ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 dirty="0">
                              <a:latin typeface="Cambria Math" panose="02040503050406030204" pitchFamily="18" charset="0"/>
                            </a:rPr>
                            <m:t>mol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457200" lvl="1" indent="0">
                  <a:buNone/>
                </a:pPr>
                <a:endParaRPr lang="en-US" sz="2200" dirty="0"/>
              </a:p>
              <a:p>
                <a:pPr marL="0" lvl="0" indent="0">
                  <a:buNone/>
                </a:pPr>
                <a:endParaRPr lang="cs-CZ" sz="2600" dirty="0"/>
              </a:p>
              <a:p>
                <a:pPr marL="0" lvl="0" indent="0"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sz="4000" dirty="0"/>
              </a:p>
            </p:txBody>
          </p:sp>
        </mc:Choice>
        <mc:Fallback xmlns="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639" y="2336873"/>
                <a:ext cx="11202150" cy="4521127"/>
              </a:xfrm>
              <a:blipFill>
                <a:blip r:embed="rId3"/>
                <a:stretch>
                  <a:fillRect l="-979" t="-2156" r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95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0639" y="2336873"/>
                <a:ext cx="11202150" cy="452112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cs-CZ" sz="2600" b="1" dirty="0"/>
                  <a:t>T</a:t>
                </a:r>
                <a:r>
                  <a:rPr lang="en-US" sz="2600" b="1" dirty="0" err="1"/>
                  <a:t>eplo</a:t>
                </a:r>
                <a:r>
                  <a:rPr lang="en-US" sz="2600" b="1" dirty="0"/>
                  <a:t> a </a:t>
                </a:r>
                <a:r>
                  <a:rPr lang="en-US" sz="2600" b="1" dirty="0" err="1"/>
                  <a:t>entalpie</a:t>
                </a:r>
                <a:r>
                  <a:rPr lang="en-US" sz="2600" b="1" dirty="0"/>
                  <a:t> </a:t>
                </a:r>
                <a:r>
                  <a:rPr lang="en-US" sz="2600" b="1" dirty="0" err="1"/>
                  <a:t>reakce</a:t>
                </a:r>
                <a:endParaRPr lang="en-US" sz="2600" b="1" dirty="0"/>
              </a:p>
              <a:p>
                <a:pPr marL="0" lvl="0" indent="0">
                  <a:buNone/>
                </a:pPr>
                <a:r>
                  <a:rPr lang="en-US" sz="2600" b="1" dirty="0" err="1"/>
                  <a:t>Entalpie</a:t>
                </a:r>
                <a:r>
                  <a:rPr lang="en-US" sz="2600" b="1" dirty="0"/>
                  <a:t> </a:t>
                </a:r>
                <a:r>
                  <a:rPr lang="en-US" sz="2600" b="1" dirty="0" err="1"/>
                  <a:t>reakce</a:t>
                </a:r>
                <a:r>
                  <a:rPr lang="cs-CZ" sz="2600" b="1" dirty="0"/>
                  <a:t> = </a:t>
                </a:r>
                <a:r>
                  <a:rPr lang="cs-CZ" sz="2600" dirty="0"/>
                  <a:t> množství tepla uvolněného nebo spotřebovaného při reakci za konstantního tlaku</a:t>
                </a:r>
              </a:p>
              <a:p>
                <a:r>
                  <a:rPr lang="en-US" sz="2600" dirty="0" err="1"/>
                  <a:t>Vztah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mezi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reakčním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teplem</a:t>
                </a:r>
                <a:r>
                  <a:rPr lang="en-US" sz="2600" dirty="0"/>
                  <a:t> a </a:t>
                </a:r>
                <a:r>
                  <a:rPr lang="en-US" sz="2600" dirty="0" err="1"/>
                  <a:t>entalpií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reakce</a:t>
                </a:r>
                <a:r>
                  <a:rPr lang="en-US" sz="2600" dirty="0"/>
                  <a:t>:</a:t>
                </a:r>
                <a:endParaRPr lang="cs-CZ" sz="2600" dirty="0"/>
              </a:p>
              <a:p>
                <a:pPr lvl="1"/>
                <a:r>
                  <a:rPr lang="en-US" altLang="en-US" sz="2400" dirty="0">
                    <a:latin typeface="Arial" panose="020B0604020202020204" pitchFamily="34" charset="0"/>
                  </a:rPr>
                  <a:t>Při </a:t>
                </a:r>
                <a:r>
                  <a:rPr lang="en-US" altLang="en-US" sz="2400" dirty="0" err="1">
                    <a:latin typeface="Arial" panose="020B0604020202020204" pitchFamily="34" charset="0"/>
                  </a:rPr>
                  <a:t>konstantním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</a:rPr>
                  <a:t>tlaku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en-US" sz="2400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sz="2400" dirty="0"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en-US" sz="2400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sz="24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400" dirty="0">
                  <a:latin typeface="Arial" panose="020B0604020202020204" pitchFamily="34" charset="0"/>
                </a:endParaRPr>
              </a:p>
              <a:p>
                <a:pPr lvl="1"/>
                <a:r>
                  <a:rPr lang="en-US" altLang="en-US" sz="2400" dirty="0" err="1">
                    <a:latin typeface="Arial" panose="020B0604020202020204" pitchFamily="34" charset="0"/>
                  </a:rPr>
                  <a:t>Při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</a:rPr>
                  <a:t>konstantním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</a:rPr>
                  <a:t>objemu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en-US" sz="24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kde</a:t>
                </a:r>
                <a:r>
                  <a:rPr lang="cs-CZ" altLang="en-US" sz="24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je </a:t>
                </a:r>
                <a:r>
                  <a:rPr lang="en-US" altLang="en-US" sz="2400" dirty="0" err="1">
                    <a:latin typeface="Arial" panose="020B0604020202020204" pitchFamily="34" charset="0"/>
                  </a:rPr>
                  <a:t>změna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</a:rPr>
                  <a:t>vnitřní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</a:rPr>
                  <a:t>energie</a:t>
                </a:r>
                <a:endParaRPr lang="cs-CZ" altLang="en-US" sz="2400" dirty="0">
                  <a:latin typeface="Arial" panose="020B0604020202020204" pitchFamily="34" charset="0"/>
                </a:endParaRPr>
              </a:p>
              <a:p>
                <a:r>
                  <a:rPr lang="cs-CZ" sz="2600" dirty="0"/>
                  <a:t>Exotermní reakce: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cs-CZ" sz="2600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600" dirty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cs-CZ" sz="2600" dirty="0"/>
                  <a:t> → uvolnění tepla</a:t>
                </a:r>
              </a:p>
              <a:p>
                <a:r>
                  <a:rPr lang="cs-CZ" sz="2600" dirty="0"/>
                  <a:t>Endotermní reakce: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cs-CZ" sz="2600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600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cs-CZ" sz="2600" dirty="0"/>
                  <a:t> → spotřeba tepla</a:t>
                </a:r>
              </a:p>
              <a:p>
                <a:endParaRPr lang="en-US" sz="2600" dirty="0"/>
              </a:p>
              <a:p>
                <a:pPr marL="457200" lvl="1" indent="0">
                  <a:buNone/>
                </a:pPr>
                <a:endParaRPr lang="en-US" sz="2200" dirty="0"/>
              </a:p>
              <a:p>
                <a:pPr marL="0" lvl="0" indent="0">
                  <a:buNone/>
                </a:pPr>
                <a:endParaRPr lang="cs-CZ" sz="2600" dirty="0"/>
              </a:p>
              <a:p>
                <a:pPr marL="0" lvl="0" indent="0"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sz="4000" dirty="0"/>
              </a:p>
            </p:txBody>
          </p:sp>
        </mc:Choice>
        <mc:Fallback xmlns="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639" y="2336873"/>
                <a:ext cx="11202150" cy="4521127"/>
              </a:xfrm>
              <a:blipFill>
                <a:blip r:embed="rId3"/>
                <a:stretch>
                  <a:fillRect l="-97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55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4520061-D56A-4ACD-B01F-01456D94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600" b="1" dirty="0"/>
              <a:t>Hessův zákon: </a:t>
            </a:r>
            <a:r>
              <a:rPr lang="cs-CZ" dirty="0"/>
              <a:t>Celková entalpie reakce je součtem entalpií všech dílčích reakcí, které vedou ke stejným reaktantům a produktům.</a:t>
            </a:r>
          </a:p>
          <a:p>
            <a:pPr marL="0" lvl="0" indent="0">
              <a:buNone/>
            </a:pPr>
            <a:endParaRPr lang="cs-CZ" sz="500" dirty="0"/>
          </a:p>
          <a:p>
            <a:pPr marL="0" lvl="0" indent="0">
              <a:buNone/>
            </a:pPr>
            <a:r>
              <a:rPr lang="cs-CZ" dirty="0"/>
              <a:t>Jinak řečeno, celková entalpie chemické reakce nezávisí na cestě, kterou reakce probíhá, ale pouze na počátečním a koncovém stavu!</a:t>
            </a:r>
          </a:p>
          <a:p>
            <a:pPr marL="0" lvl="0" indent="0">
              <a:buNone/>
            </a:pPr>
            <a:r>
              <a:rPr lang="cs-CZ" b="1" dirty="0"/>
              <a:t>Použití: </a:t>
            </a:r>
          </a:p>
          <a:p>
            <a:r>
              <a:rPr lang="cs-CZ" dirty="0">
                <a:latin typeface="Arial" panose="020B0604020202020204" pitchFamily="34" charset="0"/>
              </a:rPr>
              <a:t>Výpočet entalpií reakcí, které nelze přímo změřit kalorimetricky.</a:t>
            </a:r>
          </a:p>
          <a:p>
            <a:r>
              <a:rPr lang="cs-CZ" dirty="0">
                <a:latin typeface="Arial" panose="020B0604020202020204" pitchFamily="34" charset="0"/>
              </a:rPr>
              <a:t>Zjištění entalpie složitých reakcí pomocí známých tabulkových hodnot</a:t>
            </a:r>
          </a:p>
          <a:p>
            <a:r>
              <a:rPr lang="cs-CZ" dirty="0">
                <a:latin typeface="Arial" panose="020B0604020202020204" pitchFamily="34" charset="0"/>
              </a:rPr>
              <a:t>Předpověď energetických změn v chemických procesech – např. spalování paliv, syntéza chemických látek</a:t>
            </a:r>
          </a:p>
          <a:p>
            <a:r>
              <a:rPr lang="cs-CZ" dirty="0">
                <a:latin typeface="Arial" panose="020B0604020202020204" pitchFamily="34" charset="0"/>
              </a:rPr>
              <a:t>Termodynamické výpočty v průmyslu – výpočet energetické bilance reakcí v chemických závodech…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17687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cs-CZ" sz="2600" b="1" dirty="0"/>
                  <a:t>Hessův zákon: </a:t>
                </a:r>
                <a:r>
                  <a:rPr lang="cs-CZ" dirty="0"/>
                  <a:t>Celková entalpie reakce je součtem entalpií všech dílčích reakcí, které vedou ke stejným reaktantům a produktům.</a:t>
                </a:r>
              </a:p>
              <a:p>
                <a:pPr marL="0" lvl="0" indent="0">
                  <a:buNone/>
                </a:pPr>
                <a:endParaRPr lang="cs-CZ" sz="500" dirty="0"/>
              </a:p>
              <a:p>
                <a:pPr marL="0" indent="0">
                  <a:buNone/>
                </a:pPr>
                <a:r>
                  <a:rPr lang="cs-CZ" dirty="0"/>
                  <a:t>Mějme reakci: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i="0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0" dirty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cs-CZ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0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cs-CZ" i="0" dirty="0" smtClean="0"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0" dirty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cs-CZ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​Předpokládejme, že neznáme její entalpii, ale známe tyto dvě reakce:</a:t>
                </a:r>
              </a:p>
              <a:p>
                <a:pPr marL="0" indent="0">
                  <a:buNone/>
                </a:pPr>
                <a:r>
                  <a:rPr lang="cs-CZ" dirty="0"/>
                  <a:t>Oxidace uhlíku na oxid uhelnatý: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cs-CZ" i="0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i="0" dirty="0">
                        <a:latin typeface="Cambria Math" panose="02040503050406030204" pitchFamily="18" charset="0"/>
                      </a:rPr>
                      <m:t>​ </m:t>
                    </m:r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i="0" dirty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cs-CZ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0" dirty="0">
                        <a:latin typeface="Cambria Math" panose="02040503050406030204" pitchFamily="18" charset="0"/>
                      </a:rPr>
                      <m:t>​ →</m:t>
                    </m:r>
                    <m:r>
                      <m:rPr>
                        <m:sty m:val="p"/>
                      </m:rPr>
                      <a:rPr lang="cs-CZ" i="0" dirty="0" smtClean="0">
                        <a:latin typeface="Cambria Math" panose="02040503050406030204" pitchFamily="18" charset="0"/>
                      </a:rPr>
                      <m:t>CO</m:t>
                    </m:r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cs-CZ" i="0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i="0" dirty="0">
                        <a:latin typeface="Cambria Math" panose="02040503050406030204" pitchFamily="18" charset="0"/>
                      </a:rPr>
                      <m:t>​ =−110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i="0" dirty="0" err="1">
                            <a:latin typeface="Cambria Math" panose="02040503050406030204" pitchFamily="18" charset="0"/>
                          </a:rPr>
                          <m:t>kJ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i="0" dirty="0" smtClean="0">
                            <a:latin typeface="Cambria Math" panose="02040503050406030204" pitchFamily="18" charset="0"/>
                          </a:rPr>
                          <m:t>mol</m:t>
                        </m:r>
                      </m:den>
                    </m:f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Oxidace oxidu uhelnatého na oxid uhličitý: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i="0" dirty="0" smtClean="0">
                        <a:latin typeface="Cambria Math" panose="02040503050406030204" pitchFamily="18" charset="0"/>
                      </a:rPr>
                      <m:t>CO</m:t>
                    </m:r>
                    <m:r>
                      <a:rPr lang="cs-CZ" i="0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i="0" dirty="0">
                        <a:latin typeface="Cambria Math" panose="02040503050406030204" pitchFamily="18" charset="0"/>
                      </a:rPr>
                      <m:t>​ </m:t>
                    </m:r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i="0" dirty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cs-CZ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0" dirty="0">
                        <a:latin typeface="Cambria Math" panose="02040503050406030204" pitchFamily="18" charset="0"/>
                      </a:rPr>
                      <m:t>​ →</m:t>
                    </m:r>
                    <m:r>
                      <m:rPr>
                        <m:sty m:val="p"/>
                      </m:rPr>
                      <a:rPr lang="cs-CZ" i="0" dirty="0"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i="0" dirty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cs-CZ" i="0" dirty="0">
                            <a:latin typeface="Cambria Math" panose="02040503050406030204" pitchFamily="18" charset="0"/>
                          </a:rPr>
                          <m:t>2​</m:t>
                        </m:r>
                      </m:sub>
                    </m:sSub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cs-CZ" i="0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i="0" dirty="0">
                        <a:latin typeface="Cambria Math" panose="02040503050406030204" pitchFamily="18" charset="0"/>
                      </a:rPr>
                      <m:t>​ =−283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i="0" dirty="0" err="1">
                            <a:latin typeface="Cambria Math" panose="02040503050406030204" pitchFamily="18" charset="0"/>
                          </a:rPr>
                          <m:t>kJ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i="0" dirty="0" smtClean="0">
                            <a:latin typeface="Cambria Math" panose="02040503050406030204" pitchFamily="18" charset="0"/>
                          </a:rPr>
                          <m:t>mol</m:t>
                        </m:r>
                      </m:den>
                    </m:f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Sečtením těchto dvou rovnic dostaneme: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cs-CZ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dirty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cs-CZ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cs-CZ" dirty="0"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dirty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cs-CZ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​ </a:t>
                </a:r>
              </a:p>
              <a:p>
                <a:pPr marL="0" indent="0">
                  <a:buNone/>
                </a:pPr>
                <a:r>
                  <a:rPr lang="cs-CZ" dirty="0"/>
                  <a:t>Podle Hessova zákona: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celk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</a:rPr>
                      <m:t>​ =</m:t>
                    </m:r>
                    <m:d>
                      <m:d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−110</m:t>
                        </m:r>
                        <m:f>
                          <m:f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cs-CZ" dirty="0" err="1">
                                <a:latin typeface="Cambria Math" panose="02040503050406030204" pitchFamily="18" charset="0"/>
                              </a:rPr>
                              <m:t>kJ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cs-CZ" dirty="0">
                                <a:latin typeface="Cambria Math" panose="02040503050406030204" pitchFamily="18" charset="0"/>
                              </a:rPr>
                              <m:t>mol</m:t>
                            </m:r>
                          </m:den>
                        </m:f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−283</m:t>
                        </m:r>
                        <m:f>
                          <m:f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cs-CZ" dirty="0" err="1">
                                <a:latin typeface="Cambria Math" panose="02040503050406030204" pitchFamily="18" charset="0"/>
                              </a:rPr>
                              <m:t>kJ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cs-CZ" dirty="0">
                                <a:latin typeface="Cambria Math" panose="02040503050406030204" pitchFamily="18" charset="0"/>
                              </a:rPr>
                              <m:t>mol</m:t>
                            </m:r>
                          </m:den>
                        </m:f>
                      </m:e>
                    </m:d>
                    <m:r>
                      <a:rPr lang="cs-CZ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393</m:t>
                    </m:r>
                    <m:f>
                      <m:f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i="0" dirty="0" err="1">
                            <a:latin typeface="Cambria Math" panose="02040503050406030204" pitchFamily="18" charset="0"/>
                          </a:rPr>
                          <m:t>kJ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i="0" dirty="0" smtClean="0">
                            <a:latin typeface="Cambria Math" panose="02040503050406030204" pitchFamily="18" charset="0"/>
                          </a:rPr>
                          <m:t>mol</m:t>
                        </m:r>
                      </m:den>
                    </m:f>
                  </m:oMath>
                </a14:m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sz="4000" dirty="0"/>
              </a:p>
            </p:txBody>
          </p:sp>
        </mc:Choice>
        <mc:Fallback xmlns="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3"/>
                <a:stretch>
                  <a:fillRect l="-1015" t="-2156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743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cs-CZ" sz="2600" b="1" dirty="0" err="1"/>
                  <a:t>Solvatační</a:t>
                </a:r>
                <a:r>
                  <a:rPr lang="en-US" sz="2600" b="1" dirty="0"/>
                  <a:t> </a:t>
                </a:r>
                <a:r>
                  <a:rPr lang="en-US" sz="2600" b="1" dirty="0" err="1"/>
                  <a:t>entalpie</a:t>
                </a:r>
                <a:endParaRPr lang="en-US" sz="2600" b="1" dirty="0"/>
              </a:p>
              <a:p>
                <a:r>
                  <a:rPr lang="en-US" dirty="0" err="1"/>
                  <a:t>Solvatační</a:t>
                </a:r>
                <a:r>
                  <a:rPr lang="en-US" dirty="0"/>
                  <a:t> </a:t>
                </a:r>
                <a:r>
                  <a:rPr lang="en-US" dirty="0" err="1"/>
                  <a:t>entalpie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solv</m:t>
                        </m:r>
                      </m:sub>
                    </m:sSub>
                  </m:oMath>
                </a14:m>
                <a:r>
                  <a:rPr lang="en-US" dirty="0"/>
                  <a:t>​ je </a:t>
                </a:r>
                <a:r>
                  <a:rPr lang="en-US" dirty="0" err="1"/>
                  <a:t>energie</a:t>
                </a:r>
                <a:r>
                  <a:rPr lang="en-US" dirty="0"/>
                  <a:t> </a:t>
                </a:r>
                <a:r>
                  <a:rPr lang="en-US" dirty="0" err="1"/>
                  <a:t>uvolněná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spotřebovaná</a:t>
                </a:r>
                <a:r>
                  <a:rPr lang="en-US" dirty="0"/>
                  <a:t>, </a:t>
                </a:r>
                <a:r>
                  <a:rPr lang="en-US" dirty="0" err="1"/>
                  <a:t>když</a:t>
                </a:r>
                <a:r>
                  <a:rPr lang="en-US" dirty="0"/>
                  <a:t> se </a:t>
                </a:r>
                <a:r>
                  <a:rPr lang="en-US" dirty="0" err="1"/>
                  <a:t>ionty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molekuly</a:t>
                </a:r>
                <a:r>
                  <a:rPr lang="en-US" dirty="0"/>
                  <a:t> </a:t>
                </a:r>
                <a:r>
                  <a:rPr lang="en-US" dirty="0" err="1"/>
                  <a:t>obklopí</a:t>
                </a:r>
                <a:r>
                  <a:rPr lang="en-US" dirty="0"/>
                  <a:t> </a:t>
                </a:r>
                <a:r>
                  <a:rPr lang="en-US" dirty="0" err="1"/>
                  <a:t>molekulami</a:t>
                </a:r>
                <a:r>
                  <a:rPr lang="en-US" dirty="0"/>
                  <a:t> </a:t>
                </a:r>
                <a:r>
                  <a:rPr lang="en-US" dirty="0" err="1"/>
                  <a:t>rozpouštědla</a:t>
                </a:r>
                <a:endParaRPr lang="en-US" dirty="0"/>
              </a:p>
              <a:p>
                <a:r>
                  <a:rPr lang="en-US" dirty="0"/>
                  <a:t>V </a:t>
                </a:r>
                <a:r>
                  <a:rPr lang="en-US" dirty="0" err="1"/>
                  <a:t>případě</a:t>
                </a:r>
                <a:r>
                  <a:rPr lang="en-US" dirty="0"/>
                  <a:t> </a:t>
                </a:r>
                <a:r>
                  <a:rPr lang="en-US" dirty="0" err="1"/>
                  <a:t>vodného</a:t>
                </a:r>
                <a:r>
                  <a:rPr lang="en-US" dirty="0"/>
                  <a:t> </a:t>
                </a:r>
                <a:r>
                  <a:rPr lang="en-US" dirty="0" err="1"/>
                  <a:t>prostředí</a:t>
                </a:r>
                <a:r>
                  <a:rPr lang="en-US" dirty="0"/>
                  <a:t> se </a:t>
                </a:r>
                <a:r>
                  <a:rPr lang="en-US" dirty="0" err="1"/>
                  <a:t>mluví</a:t>
                </a:r>
                <a:r>
                  <a:rPr lang="en-US" dirty="0"/>
                  <a:t> o </a:t>
                </a:r>
                <a:r>
                  <a:rPr lang="en-US" dirty="0" err="1"/>
                  <a:t>hydratační</a:t>
                </a:r>
                <a:r>
                  <a:rPr lang="en-US" dirty="0"/>
                  <a:t> </a:t>
                </a:r>
                <a:r>
                  <a:rPr lang="en-US" dirty="0" err="1"/>
                  <a:t>entalpii</a:t>
                </a:r>
                <a:endParaRPr lang="en-US" dirty="0"/>
              </a:p>
              <a:p>
                <a:r>
                  <a:rPr lang="cs-CZ" dirty="0"/>
                  <a:t>Pevná látka (např. sůl) se ve vodě rozpadá na ionty</a:t>
                </a:r>
                <a:endParaRPr lang="en-US" dirty="0"/>
              </a:p>
              <a:p>
                <a:r>
                  <a:rPr lang="cs-CZ" dirty="0"/>
                  <a:t>Tyto ionty jsou obklopeny molekulami vody, které na ně působí přitažlivými silami (dipól-iontové interakce)</a:t>
                </a:r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sz="4000" dirty="0"/>
              </a:p>
            </p:txBody>
          </p:sp>
        </mc:Choice>
        <mc:Fallback xmlns="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3"/>
                <a:stretch>
                  <a:fillRect l="-1015" t="-2156" r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91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cs-CZ" sz="2600" b="1" dirty="0"/>
                  <a:t>Solvatační</a:t>
                </a:r>
                <a:r>
                  <a:rPr lang="en-US" sz="2600" b="1" dirty="0"/>
                  <a:t> </a:t>
                </a:r>
                <a:r>
                  <a:rPr lang="en-US" sz="2600" b="1" dirty="0" err="1"/>
                  <a:t>entalpie</a:t>
                </a:r>
                <a:endParaRPr lang="en-US" sz="2600" b="1" dirty="0"/>
              </a:p>
              <a:p>
                <a:pPr marL="0" indent="0">
                  <a:buNone/>
                </a:pPr>
                <a:r>
                  <a:rPr lang="en-US" dirty="0" err="1"/>
                  <a:t>Dva</a:t>
                </a:r>
                <a:r>
                  <a:rPr lang="en-US" dirty="0"/>
                  <a:t> </a:t>
                </a:r>
                <a:r>
                  <a:rPr lang="en-US" dirty="0" err="1"/>
                  <a:t>energetické</a:t>
                </a:r>
                <a:r>
                  <a:rPr lang="en-US" dirty="0"/>
                  <a:t> </a:t>
                </a:r>
                <a:r>
                  <a:rPr lang="en-US" dirty="0" err="1"/>
                  <a:t>kroky</a:t>
                </a:r>
                <a:r>
                  <a:rPr lang="en-US" dirty="0"/>
                  <a:t>:</a:t>
                </a:r>
              </a:p>
              <a:p>
                <a:r>
                  <a:rPr lang="en-US" dirty="0" err="1"/>
                  <a:t>Rozbití</a:t>
                </a:r>
                <a:r>
                  <a:rPr lang="en-US" dirty="0"/>
                  <a:t> </a:t>
                </a:r>
                <a:r>
                  <a:rPr lang="en-US" dirty="0" err="1"/>
                  <a:t>iontové</a:t>
                </a:r>
                <a:r>
                  <a:rPr lang="en-US" dirty="0"/>
                  <a:t> </a:t>
                </a:r>
                <a:r>
                  <a:rPr lang="en-US" dirty="0" err="1"/>
                  <a:t>mřížky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říž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𝑘𝑦</m:t>
                        </m:r>
                      </m:sub>
                    </m:sSub>
                  </m:oMath>
                </a14:m>
                <a:r>
                  <a:rPr lang="cs-CZ" dirty="0"/>
                  <a:t>)</a:t>
                </a:r>
                <a:r>
                  <a:rPr lang="en-US" dirty="0"/>
                  <a:t>→ </a:t>
                </a:r>
                <a:r>
                  <a:rPr lang="en-US" dirty="0" err="1"/>
                  <a:t>spotřebovává</a:t>
                </a:r>
                <a:r>
                  <a:rPr lang="en-US" dirty="0"/>
                  <a:t> </a:t>
                </a:r>
                <a:r>
                  <a:rPr lang="en-US" dirty="0" err="1"/>
                  <a:t>energii</a:t>
                </a:r>
                <a:endParaRPr lang="en-US" dirty="0"/>
              </a:p>
              <a:p>
                <a:r>
                  <a:rPr lang="en-US" dirty="0" err="1"/>
                  <a:t>Hydratace</a:t>
                </a:r>
                <a:r>
                  <a:rPr lang="en-US" dirty="0"/>
                  <a:t> </a:t>
                </a:r>
                <a:r>
                  <a:rPr lang="en-US" dirty="0" err="1"/>
                  <a:t>iontů</a:t>
                </a:r>
                <a:r>
                  <a:rPr lang="en-US" dirty="0"/>
                  <a:t> (</a:t>
                </a:r>
                <a:r>
                  <a:rPr lang="en-US" dirty="0" err="1"/>
                  <a:t>solvatace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dirty="0" err="1" smtClean="0">
                            <a:latin typeface="Cambria Math" panose="02040503050406030204" pitchFamily="18" charset="0"/>
                          </a:rPr>
                          <m:t>solv</m:t>
                        </m:r>
                      </m:sub>
                    </m:sSub>
                  </m:oMath>
                </a14:m>
                <a:r>
                  <a:rPr lang="en-US" dirty="0"/>
                  <a:t>​) → </a:t>
                </a:r>
                <a:r>
                  <a:rPr lang="en-US" dirty="0" err="1"/>
                  <a:t>uvolňuje</a:t>
                </a:r>
                <a:r>
                  <a:rPr lang="en-US" dirty="0"/>
                  <a:t> </a:t>
                </a:r>
                <a:r>
                  <a:rPr lang="en-US" dirty="0" err="1"/>
                  <a:t>energii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dirty="0" err="1"/>
                  <a:t>Celkový</a:t>
                </a:r>
                <a:r>
                  <a:rPr lang="en-US" dirty="0"/>
                  <a:t> </a:t>
                </a:r>
                <a:r>
                  <a:rPr lang="en-US" dirty="0" err="1"/>
                  <a:t>efekt</a:t>
                </a:r>
                <a:r>
                  <a:rPr lang="en-US" dirty="0"/>
                  <a:t>:</a:t>
                </a:r>
              </a:p>
              <a:p>
                <a:r>
                  <a:rPr lang="en-US" dirty="0" err="1"/>
                  <a:t>Pokud</a:t>
                </a:r>
                <a:r>
                  <a:rPr lang="en-US" dirty="0"/>
                  <a:t> se </a:t>
                </a:r>
                <a:r>
                  <a:rPr lang="en-US" dirty="0" err="1"/>
                  <a:t>uvolní</a:t>
                </a:r>
                <a:r>
                  <a:rPr lang="en-US" dirty="0"/>
                  <a:t> </a:t>
                </a:r>
                <a:r>
                  <a:rPr lang="en-US" dirty="0" err="1"/>
                  <a:t>více</a:t>
                </a:r>
                <a:r>
                  <a:rPr lang="en-US" dirty="0"/>
                  <a:t> </a:t>
                </a:r>
                <a:r>
                  <a:rPr lang="en-US" dirty="0" err="1"/>
                  <a:t>energie</a:t>
                </a:r>
                <a:r>
                  <a:rPr lang="en-US" dirty="0"/>
                  <a:t>, </a:t>
                </a:r>
                <a:r>
                  <a:rPr lang="en-US" dirty="0" err="1"/>
                  <a:t>než</a:t>
                </a:r>
                <a:r>
                  <a:rPr lang="en-US" dirty="0"/>
                  <a:t> se </a:t>
                </a:r>
                <a:r>
                  <a:rPr lang="en-US" dirty="0" err="1"/>
                  <a:t>spotřebuje</a:t>
                </a:r>
                <a:r>
                  <a:rPr lang="en-US" dirty="0"/>
                  <a:t> → </a:t>
                </a:r>
                <a:r>
                  <a:rPr lang="en-US" b="1" dirty="0" err="1"/>
                  <a:t>reakce</a:t>
                </a:r>
                <a:r>
                  <a:rPr lang="en-US" b="1" dirty="0"/>
                  <a:t> je </a:t>
                </a:r>
                <a:r>
                  <a:rPr lang="en-US" b="1" dirty="0" err="1"/>
                  <a:t>exotermní</a:t>
                </a:r>
                <a:r>
                  <a:rPr lang="en-US" dirty="0"/>
                  <a:t> </a:t>
                </a:r>
                <a:r>
                  <a:rPr lang="en-US" dirty="0" err="1"/>
                  <a:t>Pokud</a:t>
                </a:r>
                <a:r>
                  <a:rPr lang="en-US" dirty="0"/>
                  <a:t> se </a:t>
                </a:r>
                <a:r>
                  <a:rPr lang="en-US" dirty="0" err="1"/>
                  <a:t>spotřebuje</a:t>
                </a:r>
                <a:r>
                  <a:rPr lang="en-US" dirty="0"/>
                  <a:t> </a:t>
                </a:r>
                <a:r>
                  <a:rPr lang="en-US" dirty="0" err="1"/>
                  <a:t>více</a:t>
                </a:r>
                <a:r>
                  <a:rPr lang="en-US" dirty="0"/>
                  <a:t> </a:t>
                </a:r>
                <a:r>
                  <a:rPr lang="en-US" dirty="0" err="1"/>
                  <a:t>energie</a:t>
                </a:r>
                <a:r>
                  <a:rPr lang="en-US" dirty="0"/>
                  <a:t>, </a:t>
                </a:r>
                <a:r>
                  <a:rPr lang="en-US" dirty="0" err="1"/>
                  <a:t>než</a:t>
                </a:r>
                <a:r>
                  <a:rPr lang="en-US" dirty="0"/>
                  <a:t> se </a:t>
                </a:r>
                <a:r>
                  <a:rPr lang="en-US" dirty="0" err="1"/>
                  <a:t>uvolní</a:t>
                </a:r>
                <a:r>
                  <a:rPr lang="en-US" dirty="0"/>
                  <a:t> → </a:t>
                </a:r>
                <a:r>
                  <a:rPr lang="en-US" b="1" dirty="0" err="1"/>
                  <a:t>reakce</a:t>
                </a:r>
                <a:r>
                  <a:rPr lang="en-US" b="1" dirty="0"/>
                  <a:t> je </a:t>
                </a:r>
                <a:r>
                  <a:rPr lang="en-US" b="1" dirty="0" err="1"/>
                  <a:t>endotermní</a:t>
                </a:r>
                <a:endParaRPr lang="cs-CZ" b="1" dirty="0"/>
              </a:p>
              <a:p>
                <a:r>
                  <a:rPr lang="en-US" dirty="0" err="1"/>
                  <a:t>Ledky</a:t>
                </a:r>
                <a:r>
                  <a:rPr lang="en-US" dirty="0"/>
                  <a:t> (</a:t>
                </a:r>
                <a:r>
                  <a:rPr lang="en-US" dirty="0" err="1"/>
                  <a:t>např</a:t>
                </a:r>
                <a:r>
                  <a:rPr lang="en-US" dirty="0"/>
                  <a:t>. </a:t>
                </a:r>
                <a:r>
                  <a:rPr lang="en-US" dirty="0" err="1"/>
                  <a:t>dusičnan</a:t>
                </a:r>
                <a:r>
                  <a:rPr lang="en-US" dirty="0"/>
                  <a:t> </a:t>
                </a:r>
                <a:r>
                  <a:rPr lang="en-US" dirty="0" err="1"/>
                  <a:t>draselný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KNO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₃</m:t>
                    </m:r>
                  </m:oMath>
                </a14:m>
                <a:r>
                  <a:rPr lang="en-US" dirty="0"/>
                  <a:t>) se </a:t>
                </a:r>
                <a:r>
                  <a:rPr lang="en-US" dirty="0" err="1"/>
                  <a:t>tak</a:t>
                </a:r>
                <a:r>
                  <a:rPr lang="en-US" dirty="0"/>
                  <a:t> </a:t>
                </a:r>
                <a:r>
                  <a:rPr lang="en-US" dirty="0" err="1"/>
                  <a:t>nazývají</a:t>
                </a:r>
                <a:r>
                  <a:rPr lang="cs-CZ" dirty="0"/>
                  <a:t> ledky</a:t>
                </a:r>
                <a:r>
                  <a:rPr lang="en-US" dirty="0"/>
                  <a:t>, </a:t>
                </a:r>
                <a:r>
                  <a:rPr lang="en-US" dirty="0" err="1"/>
                  <a:t>protože</a:t>
                </a:r>
                <a:r>
                  <a:rPr lang="en-US" dirty="0"/>
                  <a:t> </a:t>
                </a:r>
                <a:r>
                  <a:rPr lang="en-US" dirty="0" err="1"/>
                  <a:t>při</a:t>
                </a:r>
                <a:r>
                  <a:rPr lang="en-US" dirty="0"/>
                  <a:t> </a:t>
                </a:r>
                <a:r>
                  <a:rPr lang="en-US" dirty="0" err="1"/>
                  <a:t>rozpouštění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vodě</a:t>
                </a:r>
                <a:r>
                  <a:rPr lang="en-US" dirty="0"/>
                  <a:t> </a:t>
                </a:r>
                <a:r>
                  <a:rPr lang="en-US" dirty="0" err="1"/>
                  <a:t>dochází</a:t>
                </a:r>
                <a:r>
                  <a:rPr lang="en-US" dirty="0"/>
                  <a:t> k </a:t>
                </a:r>
                <a:r>
                  <a:rPr lang="en-US" dirty="0" err="1"/>
                  <a:t>ochlazení</a:t>
                </a:r>
                <a:r>
                  <a:rPr lang="en-US" dirty="0"/>
                  <a:t> </a:t>
                </a:r>
                <a:r>
                  <a:rPr lang="en-US" dirty="0" err="1"/>
                  <a:t>roztoku</a:t>
                </a:r>
                <a:endParaRPr lang="en-US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sz="4000" dirty="0"/>
              </a:p>
            </p:txBody>
          </p:sp>
        </mc:Choice>
        <mc:Fallback xmlns="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3"/>
                <a:stretch>
                  <a:fillRect l="-1015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20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Sylabus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F307667-A28D-42DD-889B-472B2997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/>
              <a:t>Kalorimetrie a přenos tepla</a:t>
            </a:r>
          </a:p>
          <a:p>
            <a:r>
              <a:rPr lang="en-US" dirty="0" err="1"/>
              <a:t>Základ</a:t>
            </a:r>
            <a:r>
              <a:rPr lang="cs-CZ" dirty="0"/>
              <a:t>y</a:t>
            </a:r>
            <a:r>
              <a:rPr lang="en-US" dirty="0"/>
              <a:t> </a:t>
            </a:r>
            <a:r>
              <a:rPr lang="en-US" dirty="0" err="1"/>
              <a:t>kalorimetri</a:t>
            </a:r>
            <a:r>
              <a:rPr lang="cs-CZ" dirty="0"/>
              <a:t>e</a:t>
            </a:r>
          </a:p>
          <a:p>
            <a:r>
              <a:rPr lang="en-US" dirty="0" err="1"/>
              <a:t>Přenos</a:t>
            </a:r>
            <a:r>
              <a:rPr lang="en-US" dirty="0"/>
              <a:t> </a:t>
            </a:r>
            <a:r>
              <a:rPr lang="en-US" dirty="0" err="1"/>
              <a:t>tepla</a:t>
            </a:r>
            <a:r>
              <a:rPr lang="en-US" dirty="0"/>
              <a:t> a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mechanizmy</a:t>
            </a:r>
            <a:endParaRPr lang="cs-CZ" dirty="0"/>
          </a:p>
          <a:p>
            <a:r>
              <a:rPr lang="en-US" dirty="0" err="1"/>
              <a:t>Termochemie</a:t>
            </a:r>
            <a:r>
              <a:rPr lang="en-US" dirty="0"/>
              <a:t> a </a:t>
            </a:r>
            <a:r>
              <a:rPr lang="en-US" dirty="0" err="1"/>
              <a:t>chemické</a:t>
            </a:r>
            <a:r>
              <a:rPr lang="en-US" dirty="0"/>
              <a:t> </a:t>
            </a:r>
            <a:r>
              <a:rPr lang="en-US" dirty="0" err="1"/>
              <a:t>reakce</a:t>
            </a:r>
            <a:endParaRPr lang="cs-CZ" dirty="0"/>
          </a:p>
          <a:p>
            <a:r>
              <a:rPr lang="en-US" dirty="0" err="1"/>
              <a:t>Arrheniova</a:t>
            </a:r>
            <a:r>
              <a:rPr lang="en-US" dirty="0"/>
              <a:t>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neutralizace</a:t>
            </a:r>
            <a:r>
              <a:rPr lang="cs-CZ" dirty="0"/>
              <a:t>?</a:t>
            </a:r>
          </a:p>
          <a:p>
            <a:r>
              <a:rPr lang="en-US" dirty="0" err="1"/>
              <a:t>Biochemické</a:t>
            </a:r>
            <a:r>
              <a:rPr lang="en-US" dirty="0"/>
              <a:t> </a:t>
            </a:r>
            <a:r>
              <a:rPr lang="en-US" dirty="0" err="1"/>
              <a:t>aplikace</a:t>
            </a:r>
            <a:r>
              <a:rPr lang="en-US" dirty="0"/>
              <a:t> a </a:t>
            </a:r>
            <a:r>
              <a:rPr lang="en-US" dirty="0" err="1"/>
              <a:t>metabolismus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cs-CZ" sz="2600" b="1" dirty="0"/>
                  <a:t>Solvatační</a:t>
                </a:r>
                <a:r>
                  <a:rPr lang="en-US" sz="2600" b="1" dirty="0"/>
                  <a:t> </a:t>
                </a:r>
                <a:r>
                  <a:rPr lang="en-US" sz="2600" b="1" dirty="0" err="1"/>
                  <a:t>entalpie</a:t>
                </a:r>
                <a:endParaRPr lang="en-US" sz="2600" b="1" dirty="0"/>
              </a:p>
              <a:p>
                <a:r>
                  <a:rPr lang="en-US" dirty="0" err="1"/>
                  <a:t>Ledky</a:t>
                </a:r>
                <a:r>
                  <a:rPr lang="en-US" dirty="0"/>
                  <a:t> (</a:t>
                </a:r>
                <a:r>
                  <a:rPr lang="en-US" dirty="0" err="1"/>
                  <a:t>např</a:t>
                </a:r>
                <a:r>
                  <a:rPr lang="en-US" dirty="0"/>
                  <a:t>. </a:t>
                </a:r>
                <a:r>
                  <a:rPr lang="en-US" dirty="0" err="1"/>
                  <a:t>dusičnan</a:t>
                </a:r>
                <a:r>
                  <a:rPr lang="en-US" dirty="0"/>
                  <a:t> </a:t>
                </a:r>
                <a:r>
                  <a:rPr lang="en-US" dirty="0" err="1"/>
                  <a:t>draselný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KNO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₃</m:t>
                    </m:r>
                  </m:oMath>
                </a14:m>
                <a:r>
                  <a:rPr lang="en-US" dirty="0"/>
                  <a:t>) se </a:t>
                </a:r>
                <a:r>
                  <a:rPr lang="en-US" dirty="0" err="1"/>
                  <a:t>tak</a:t>
                </a:r>
                <a:r>
                  <a:rPr lang="en-US" dirty="0"/>
                  <a:t> </a:t>
                </a:r>
                <a:r>
                  <a:rPr lang="en-US" dirty="0" err="1"/>
                  <a:t>nazývají</a:t>
                </a:r>
                <a:r>
                  <a:rPr lang="cs-CZ" dirty="0"/>
                  <a:t> ledky</a:t>
                </a:r>
                <a:r>
                  <a:rPr lang="en-US" dirty="0"/>
                  <a:t>, </a:t>
                </a:r>
                <a:r>
                  <a:rPr lang="en-US" dirty="0" err="1"/>
                  <a:t>protože</a:t>
                </a:r>
                <a:r>
                  <a:rPr lang="en-US" dirty="0"/>
                  <a:t> </a:t>
                </a:r>
                <a:r>
                  <a:rPr lang="en-US" dirty="0" err="1"/>
                  <a:t>při</a:t>
                </a:r>
                <a:r>
                  <a:rPr lang="en-US" dirty="0"/>
                  <a:t> </a:t>
                </a:r>
                <a:r>
                  <a:rPr lang="en-US" dirty="0" err="1"/>
                  <a:t>rozpouštění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vodě</a:t>
                </a:r>
                <a:r>
                  <a:rPr lang="en-US" dirty="0"/>
                  <a:t> </a:t>
                </a:r>
                <a:r>
                  <a:rPr lang="en-US" dirty="0" err="1"/>
                  <a:t>dochází</a:t>
                </a:r>
                <a:r>
                  <a:rPr lang="en-US" dirty="0"/>
                  <a:t> k </a:t>
                </a:r>
                <a:r>
                  <a:rPr lang="en-US" dirty="0" err="1"/>
                  <a:t>ochlazení</a:t>
                </a:r>
                <a:r>
                  <a:rPr lang="en-US" dirty="0"/>
                  <a:t> </a:t>
                </a:r>
                <a:r>
                  <a:rPr lang="en-US" dirty="0" err="1"/>
                  <a:t>roztoku</a:t>
                </a:r>
                <a:r>
                  <a:rPr lang="cs-CZ" dirty="0"/>
                  <a:t>:</a:t>
                </a:r>
              </a:p>
              <a:p>
                <a:r>
                  <a:rPr lang="cs-CZ" dirty="0"/>
                  <a:t>Rozbití iontové mřížky KNO₃ spotřebuje </a:t>
                </a:r>
                <a:r>
                  <a:rPr lang="cs-CZ"/>
                  <a:t>hodně energie</a:t>
                </a:r>
                <a:endParaRPr lang="cs-CZ" dirty="0"/>
              </a:p>
              <a:p>
                <a:r>
                  <a:rPr lang="cs-CZ" dirty="0"/>
                  <a:t>Solvatace iontů K⁺ a NO₃⁻ už tolik energie neuvolní</a:t>
                </a:r>
              </a:p>
              <a:p>
                <a:r>
                  <a:rPr lang="cs-CZ" dirty="0"/>
                  <a:t>Celkově je proces endotermní → rozpouštěná látka odebírá teplo z okolí, což způsobí ochlazení vody</a:t>
                </a:r>
              </a:p>
              <a:p>
                <a:endParaRPr lang="en-US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sz="4000" dirty="0"/>
              </a:p>
            </p:txBody>
          </p:sp>
        </mc:Choice>
        <mc:Fallback xmlns="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3"/>
                <a:stretch>
                  <a:fillRect l="-1015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468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4520061-D56A-4ACD-B01F-01456D94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 err="1"/>
              <a:t>Biochemické</a:t>
            </a:r>
            <a:r>
              <a:rPr lang="en-US" sz="2600" b="1" dirty="0"/>
              <a:t> </a:t>
            </a:r>
            <a:r>
              <a:rPr lang="en-US" sz="2600" b="1" dirty="0" err="1"/>
              <a:t>aplikace</a:t>
            </a:r>
            <a:r>
              <a:rPr lang="en-US" sz="2600" b="1" dirty="0"/>
              <a:t> a </a:t>
            </a:r>
            <a:r>
              <a:rPr lang="en-US" sz="2600" b="1" dirty="0" err="1"/>
              <a:t>metabolismus</a:t>
            </a:r>
            <a:endParaRPr lang="cs-CZ" sz="2600" b="1" dirty="0"/>
          </a:p>
          <a:p>
            <a:r>
              <a:rPr lang="cs-CZ" dirty="0"/>
              <a:t>Enzymy katalyzují biochemické reakce a často způsobují uvolnění nebo spotřebu energie</a:t>
            </a:r>
          </a:p>
          <a:p>
            <a:r>
              <a:rPr lang="cs-CZ" dirty="0"/>
              <a:t>V exergonických reakcích se uvolňuje teplo (např. hydrolýza ATP)</a:t>
            </a:r>
          </a:p>
          <a:p>
            <a:r>
              <a:rPr lang="cs-CZ" dirty="0"/>
              <a:t>V endergonických reakcích se energie spotřebovává (např. syntéza bílkovin)</a:t>
            </a:r>
          </a:p>
          <a:p>
            <a:r>
              <a:rPr lang="cs-CZ" dirty="0"/>
              <a:t>Metabolismus živých organismů generuje teplo – hlavním zdrojem tepla v těle je buněčné dýchání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075495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4520061-D56A-4ACD-B01F-01456D94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 err="1"/>
              <a:t>Biochemické</a:t>
            </a:r>
            <a:r>
              <a:rPr lang="en-US" sz="2600" b="1" dirty="0"/>
              <a:t> </a:t>
            </a:r>
            <a:r>
              <a:rPr lang="en-US" sz="2600" b="1" dirty="0" err="1"/>
              <a:t>aplikace</a:t>
            </a:r>
            <a:r>
              <a:rPr lang="en-US" sz="2600" b="1" dirty="0"/>
              <a:t> a </a:t>
            </a:r>
            <a:r>
              <a:rPr lang="en-US" sz="2600" b="1" dirty="0" err="1"/>
              <a:t>metabolismus</a:t>
            </a:r>
            <a:endParaRPr lang="cs-CZ" sz="2600" b="1" dirty="0"/>
          </a:p>
          <a:p>
            <a:r>
              <a:rPr lang="cs-CZ" dirty="0"/>
              <a:t>Hlavním procesem generujícím teplo v těle je oxidace živin (glukózy, tuků) v mitochondriích</a:t>
            </a:r>
          </a:p>
          <a:p>
            <a:r>
              <a:rPr lang="cs-CZ" dirty="0"/>
              <a:t>Teplo vzniká jako vedlejší produkt neefektivní přeměny chemické energie na ATP (~60 % energie se uvolní jako teplo)</a:t>
            </a:r>
          </a:p>
          <a:p>
            <a:r>
              <a:rPr lang="cs-CZ" dirty="0"/>
              <a:t>Svalová práce a třes zvyšují produkci tepla (důležitá reakce na chlad)</a:t>
            </a:r>
          </a:p>
          <a:p>
            <a:r>
              <a:rPr lang="en-US" dirty="0" err="1"/>
              <a:t>Vyšší</a:t>
            </a:r>
            <a:r>
              <a:rPr lang="en-US" dirty="0"/>
              <a:t> </a:t>
            </a:r>
            <a:r>
              <a:rPr lang="en-US" dirty="0" err="1"/>
              <a:t>teplota</a:t>
            </a:r>
            <a:r>
              <a:rPr lang="en-US" dirty="0"/>
              <a:t> </a:t>
            </a:r>
            <a:r>
              <a:rPr lang="en-US" b="1" dirty="0" err="1"/>
              <a:t>zrychluje</a:t>
            </a:r>
            <a:r>
              <a:rPr lang="en-US" b="1" dirty="0"/>
              <a:t> </a:t>
            </a:r>
            <a:r>
              <a:rPr lang="en-US" b="1" dirty="0" err="1"/>
              <a:t>enzymatické</a:t>
            </a:r>
            <a:r>
              <a:rPr lang="en-US" b="1" dirty="0"/>
              <a:t> </a:t>
            </a:r>
            <a:r>
              <a:rPr lang="en-US" b="1" dirty="0" err="1"/>
              <a:t>reakce</a:t>
            </a:r>
            <a:r>
              <a:rPr lang="en-US" dirty="0"/>
              <a:t> </a:t>
            </a:r>
            <a:r>
              <a:rPr lang="en-US" dirty="0" err="1"/>
              <a:t>imunitního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cs-CZ" dirty="0"/>
              <a:t>!</a:t>
            </a:r>
          </a:p>
          <a:p>
            <a:r>
              <a:rPr lang="en-US" dirty="0" err="1"/>
              <a:t>Horečka</a:t>
            </a:r>
            <a:r>
              <a:rPr lang="en-US" dirty="0"/>
              <a:t> je </a:t>
            </a:r>
            <a:r>
              <a:rPr lang="en-US" dirty="0" err="1"/>
              <a:t>důsledek</a:t>
            </a:r>
            <a:r>
              <a:rPr lang="en-US" dirty="0"/>
              <a:t> </a:t>
            </a:r>
            <a:r>
              <a:rPr lang="en-US" dirty="0" err="1"/>
              <a:t>změn</a:t>
            </a:r>
            <a:r>
              <a:rPr lang="en-US" dirty="0"/>
              <a:t> v </a:t>
            </a:r>
            <a:r>
              <a:rPr lang="en-US" dirty="0" err="1"/>
              <a:t>energetické</a:t>
            </a:r>
            <a:r>
              <a:rPr lang="en-US" dirty="0"/>
              <a:t> </a:t>
            </a:r>
            <a:r>
              <a:rPr lang="en-US" dirty="0" err="1"/>
              <a:t>rovnováze</a:t>
            </a:r>
            <a:r>
              <a:rPr lang="en-US" dirty="0"/>
              <a:t> – </a:t>
            </a:r>
            <a:r>
              <a:rPr lang="en-US" dirty="0" err="1"/>
              <a:t>tělo</a:t>
            </a:r>
            <a:r>
              <a:rPr lang="en-US" dirty="0"/>
              <a:t> </a:t>
            </a:r>
            <a:r>
              <a:rPr lang="en-US" dirty="0" err="1"/>
              <a:t>mění</a:t>
            </a:r>
            <a:r>
              <a:rPr lang="en-US" dirty="0"/>
              <a:t> </a:t>
            </a:r>
            <a:r>
              <a:rPr lang="en-US" dirty="0" err="1"/>
              <a:t>termoregulační</a:t>
            </a:r>
            <a:r>
              <a:rPr lang="en-US" dirty="0"/>
              <a:t> </a:t>
            </a:r>
            <a:r>
              <a:rPr lang="en-US" dirty="0" err="1"/>
              <a:t>nastavení</a:t>
            </a:r>
            <a:r>
              <a:rPr lang="en-US" dirty="0"/>
              <a:t> v </a:t>
            </a:r>
            <a:r>
              <a:rPr lang="en-US" dirty="0" err="1"/>
              <a:t>hypothalamu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322560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4520061-D56A-4ACD-B01F-01456D94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 err="1"/>
              <a:t>Biochemické</a:t>
            </a:r>
            <a:r>
              <a:rPr lang="en-US" sz="2600" b="1" dirty="0"/>
              <a:t> </a:t>
            </a:r>
            <a:r>
              <a:rPr lang="en-US" sz="2600" b="1" dirty="0" err="1"/>
              <a:t>aplikace</a:t>
            </a:r>
            <a:r>
              <a:rPr lang="en-US" sz="2600" b="1" dirty="0"/>
              <a:t> a </a:t>
            </a:r>
            <a:r>
              <a:rPr lang="en-US" sz="2600" b="1" dirty="0" err="1"/>
              <a:t>metabolismus</a:t>
            </a:r>
            <a:endParaRPr lang="cs-CZ" sz="2600" b="1" dirty="0"/>
          </a:p>
          <a:p>
            <a:r>
              <a:rPr lang="cs-CZ" dirty="0"/>
              <a:t>Horečka je řízený proces, při kterém tělo zvyšuje teplotu s cílem urychlit obranné mechanismy</a:t>
            </a:r>
          </a:p>
          <a:p>
            <a:r>
              <a:rPr lang="cs-CZ" dirty="0"/>
              <a:t>Vyšší teplota zrychluje enzymatické reakce imunitního systému, což pomáhá v boji proti infekcím</a:t>
            </a:r>
          </a:p>
          <a:p>
            <a:r>
              <a:rPr lang="cs-CZ" dirty="0"/>
              <a:t>Horečka zvyšuje prokrvení tkání, což pomáhá přísunu imunitních buněk do místa infekce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551109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– </a:t>
            </a:r>
            <a:r>
              <a:rPr lang="cs-CZ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shnutí</a:t>
            </a:r>
            <a:endParaRPr lang="cs-CZ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FF307667-A28D-42DD-889B-472B299725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3"/>
                <a:ext cx="10450741" cy="42152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b="1" dirty="0">
                    <a:solidFill>
                      <a:schemeClr val="tx2">
                        <a:lumMod val="50000"/>
                      </a:schemeClr>
                    </a:solidFill>
                  </a:rPr>
                  <a:t>Kalorimetrie </a:t>
                </a:r>
                <a:r>
                  <a:rPr lang="cs-CZ" sz="2800" dirty="0">
                    <a:solidFill>
                      <a:schemeClr val="tx2">
                        <a:lumMod val="50000"/>
                      </a:schemeClr>
                    </a:solidFill>
                  </a:rPr>
                  <a:t>studuje přenos tepla při fyzikálních a chemických procesech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chemeClr val="tx2">
                        <a:lumMod val="50000"/>
                      </a:schemeClr>
                    </a:solidFill>
                  </a:rPr>
                  <a:t>Kalorie = historická jednotka tepla, dnes nahrazena joulem:</a:t>
                </a:r>
              </a:p>
              <a:p>
                <a:pPr marL="0" indent="0">
                  <a:buNone/>
                </a:pPr>
                <a:endParaRPr lang="cs-CZ" sz="5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8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sty m:val="p"/>
                        </m:rPr>
                        <a:rPr lang="cs-CZ" sz="2800" i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cal</m:t>
                      </m:r>
                      <m:r>
                        <a:rPr lang="cs-CZ" sz="28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cs-CZ" sz="28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cs-CZ" sz="28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8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185</m:t>
                      </m:r>
                      <m:r>
                        <a:rPr lang="cs-CZ" sz="28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sty m:val="p"/>
                        </m:rPr>
                        <a:rPr lang="cs-CZ" sz="28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cs-CZ" sz="28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chemeClr val="tx2">
                        <a:lumMod val="50000"/>
                      </a:schemeClr>
                    </a:solidFill>
                  </a:rPr>
                  <a:t>Měrná tepelná kapacita vody:</a:t>
                </a:r>
              </a:p>
              <a:p>
                <a:pPr marL="0" indent="0">
                  <a:buNone/>
                </a:pPr>
                <a:endParaRPr lang="cs-CZ" sz="5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cs-CZ" sz="28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4185</m:t>
                      </m:r>
                      <m:r>
                        <a:rPr lang="cs-CZ" sz="280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sty m:val="p"/>
                        </m:rPr>
                        <a:rPr lang="cs-CZ" sz="28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cs-CZ" sz="280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cs-CZ" sz="28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  <m:sup>
                          <m:r>
                            <a:rPr lang="cs-CZ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cs-CZ" sz="280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cs-CZ" sz="28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2800" b="0" i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cs-CZ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8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cs-CZ" sz="28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FF307667-A28D-42DD-889B-472B29972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3"/>
                <a:ext cx="10450741" cy="4215276"/>
              </a:xfrm>
              <a:blipFill>
                <a:blip r:embed="rId3"/>
                <a:stretch>
                  <a:fillRect l="-1167" t="-2312" r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2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– </a:t>
            </a:r>
            <a:r>
              <a:rPr lang="cs-CZ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shnutí</a:t>
            </a:r>
            <a:endParaRPr lang="cs-CZ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F307667-A28D-42DD-889B-472B2997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3"/>
            <a:ext cx="10609366" cy="42152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Hessův zákon</a:t>
            </a:r>
          </a:p>
          <a:p>
            <a:r>
              <a:rPr lang="cs-CZ" sz="2800" dirty="0">
                <a:solidFill>
                  <a:schemeClr val="tx2">
                    <a:lumMod val="50000"/>
                  </a:schemeClr>
                </a:solidFill>
              </a:rPr>
              <a:t>Celková entalpie reakce závisí jen na počátečním a koncovém stavu</a:t>
            </a:r>
          </a:p>
          <a:p>
            <a:r>
              <a:rPr lang="cs-CZ" sz="2800" dirty="0">
                <a:solidFill>
                  <a:schemeClr val="tx2">
                    <a:lumMod val="50000"/>
                  </a:schemeClr>
                </a:solidFill>
              </a:rPr>
              <a:t>Umožňuje nepřímý výpočet entalpií složitých reakcí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Biochemické aplikace</a:t>
            </a:r>
          </a:p>
          <a:p>
            <a:r>
              <a:rPr lang="cs-CZ" sz="2800" dirty="0">
                <a:solidFill>
                  <a:schemeClr val="tx2">
                    <a:lumMod val="50000"/>
                  </a:schemeClr>
                </a:solidFill>
              </a:rPr>
              <a:t>Enzymatické reakce často uvolňují teplo (např. hydrolýza ATP)</a:t>
            </a:r>
          </a:p>
          <a:p>
            <a:r>
              <a:rPr lang="cs-CZ" sz="2800" dirty="0">
                <a:solidFill>
                  <a:schemeClr val="tx2">
                    <a:lumMod val="50000"/>
                  </a:schemeClr>
                </a:solidFill>
              </a:rPr>
              <a:t>Metabolismus je hlavní zdroj tělesného tepla (~60 % energie se mění na teplo)</a:t>
            </a:r>
          </a:p>
          <a:p>
            <a:r>
              <a:rPr lang="cs-CZ" sz="2800" dirty="0">
                <a:solidFill>
                  <a:schemeClr val="tx2">
                    <a:lumMod val="50000"/>
                  </a:schemeClr>
                </a:solidFill>
              </a:rPr>
              <a:t>Horečka = cílené zvýšení tělesné teploty: Zrychluje enzymatické a imunitní reakce, pomáhá omezit množení patogenů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0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4520061-D56A-4ACD-B01F-01456D94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/>
              <a:t>Základy kalorimetrie</a:t>
            </a:r>
          </a:p>
          <a:p>
            <a:r>
              <a:rPr lang="cs-CZ" dirty="0"/>
              <a:t>Proč vůbec kalorimetrie? </a:t>
            </a:r>
            <a:r>
              <a:rPr lang="cs-CZ" dirty="0" err="1"/>
              <a:t>Calor</a:t>
            </a:r>
            <a:r>
              <a:rPr lang="cs-CZ" dirty="0"/>
              <a:t> = latinsky teplo, </a:t>
            </a:r>
            <a:r>
              <a:rPr lang="en-US" dirty="0"/>
              <a:t>Nicolas Clément</a:t>
            </a:r>
            <a:r>
              <a:rPr lang="cs-CZ" dirty="0"/>
              <a:t> 1824</a:t>
            </a:r>
          </a:p>
          <a:p>
            <a:r>
              <a:rPr lang="cs-CZ" dirty="0"/>
              <a:t>Původní kalorii definoval francouzský chemik Henri Victor </a:t>
            </a:r>
            <a:r>
              <a:rPr lang="cs-CZ" dirty="0" err="1"/>
              <a:t>Regnault</a:t>
            </a:r>
            <a:r>
              <a:rPr lang="cs-CZ" dirty="0"/>
              <a:t> jako množství tepla, potřebného k ohřátí 1 g vody z 0 °C na 1 °C</a:t>
            </a:r>
          </a:p>
          <a:p>
            <a:r>
              <a:rPr lang="cs-CZ" dirty="0"/>
              <a:t>Později byla definována střední kalorie jako setina tepla, potřebného k ohřátí gramu vody z 0 °C na 100 °C</a:t>
            </a:r>
          </a:p>
          <a:p>
            <a:r>
              <a:rPr lang="cs-CZ" dirty="0"/>
              <a:t>Dnes: Kalorie je množství energie, které dokáže zvýšit teplotu 1 gramu vody ze 14,5 °C na 15,5 °C.</a:t>
            </a:r>
          </a:p>
          <a:p>
            <a:r>
              <a:rPr lang="cs-CZ" dirty="0"/>
              <a:t>Měrná tepelná kapacita vody je asi 4</a:t>
            </a:r>
            <a:r>
              <a:rPr lang="cs-CZ" sz="1000" dirty="0"/>
              <a:t> </a:t>
            </a:r>
            <a:r>
              <a:rPr lang="cs-CZ" dirty="0"/>
              <a:t>185 J·kg</a:t>
            </a:r>
            <a:r>
              <a:rPr lang="cs-CZ" baseline="30000" dirty="0"/>
              <a:t>−1</a:t>
            </a:r>
            <a:r>
              <a:rPr lang="cs-CZ" dirty="0"/>
              <a:t>·K</a:t>
            </a:r>
            <a:r>
              <a:rPr lang="cs-CZ" baseline="30000" dirty="0"/>
              <a:t>−1</a:t>
            </a:r>
            <a:r>
              <a:rPr lang="cs-CZ" dirty="0"/>
              <a:t>, platí tedy, že</a:t>
            </a:r>
          </a:p>
          <a:p>
            <a:pPr marL="0" indent="0" algn="ctr">
              <a:buNone/>
            </a:pPr>
            <a:r>
              <a:rPr lang="cs-CZ" dirty="0"/>
              <a:t>    1 </a:t>
            </a:r>
            <a:r>
              <a:rPr lang="cs-CZ" dirty="0" err="1"/>
              <a:t>cal</a:t>
            </a:r>
            <a:r>
              <a:rPr lang="cs-CZ" dirty="0"/>
              <a:t> = 4,185 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499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cs-CZ" sz="2600" b="1" dirty="0"/>
                  <a:t>Základy kalorimetrie</a:t>
                </a:r>
              </a:p>
              <a:p>
                <a:r>
                  <a:rPr lang="cs-CZ" dirty="0"/>
                  <a:t>Teplo přijaté nebo odevzdané při změně teploty tělesa se vypočte jako 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4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cs-C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cs-CZ" sz="4000" dirty="0"/>
              </a:p>
              <a:p>
                <a:pPr marL="0" indent="0">
                  <a:buNone/>
                </a:pPr>
                <a:endParaRPr lang="cs-CZ" sz="4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s-CZ" dirty="0"/>
                  <a:t>	měrná tepelná kapacita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dirty="0"/>
                  <a:t>	hmotnost tělesa</a:t>
                </a:r>
                <a:endParaRPr lang="cs-CZ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dirty="0"/>
                  <a:t>	změna teploty</a:t>
                </a:r>
              </a:p>
            </p:txBody>
          </p:sp>
        </mc:Choice>
        <mc:Fallback xmlns="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3"/>
                <a:stretch>
                  <a:fillRect l="-1015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07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4520061-D56A-4ACD-B01F-01456D94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/>
              <a:t>Odbočka: Teplotní stupnice</a:t>
            </a:r>
          </a:p>
          <a:p>
            <a:r>
              <a:rPr lang="cs-CZ" dirty="0"/>
              <a:t>Dva dobře definované stavy: Bod varu a bod tání vody</a:t>
            </a:r>
          </a:p>
          <a:p>
            <a:r>
              <a:rPr lang="cs-CZ" dirty="0"/>
              <a:t>Dva špatně definované stavy: </a:t>
            </a:r>
          </a:p>
          <a:p>
            <a:pPr lvl="1"/>
            <a:r>
              <a:rPr lang="cs-CZ" dirty="0"/>
              <a:t>Nejnižší teplota, kterou se povedlo dosáhnout jednomu jelimanovi v roce 1724</a:t>
            </a:r>
          </a:p>
          <a:p>
            <a:pPr lvl="1"/>
            <a:r>
              <a:rPr lang="cs-CZ" dirty="0"/>
              <a:t>Normální teplota lidského těla</a:t>
            </a:r>
          </a:p>
          <a:p>
            <a:pPr lvl="1"/>
            <a:endParaRPr lang="cs-CZ" dirty="0"/>
          </a:p>
          <a:p>
            <a:r>
              <a:rPr lang="cs-CZ" dirty="0"/>
              <a:t>Jedna jediná veličina – plynový teploměr</a:t>
            </a:r>
          </a:p>
          <a:p>
            <a:pPr lvl="1"/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6" name="Obrázek 5" descr="Obsah obrázku zařízení, Měřicí přístroj, teploměr, text&#10;&#10;Popis byl vytvořen automaticky">
            <a:extLst>
              <a:ext uri="{FF2B5EF4-FFF2-40B4-BE49-F238E27FC236}">
                <a16:creationId xmlns:a16="http://schemas.microsoft.com/office/drawing/2014/main" id="{3809731C-E538-423A-B4DC-78AC3F9C4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81" y="4381630"/>
            <a:ext cx="4895719" cy="275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2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4520061-D56A-4ACD-B01F-01456D94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/>
              <a:t>Odbočka: Teplotní stupnice</a:t>
            </a:r>
          </a:p>
          <a:p>
            <a:r>
              <a:rPr lang="cs-CZ" dirty="0"/>
              <a:t>Dva dobře definované stavy: Bod varu a bod tání vody</a:t>
            </a:r>
          </a:p>
          <a:p>
            <a:r>
              <a:rPr lang="cs-CZ" dirty="0"/>
              <a:t>Dva špatně definované stavy: </a:t>
            </a:r>
          </a:p>
          <a:p>
            <a:pPr lvl="1"/>
            <a:r>
              <a:rPr lang="cs-CZ" dirty="0"/>
              <a:t>Nejnižší teplota, kterou se povedlo dosáhnout jednomu jelimanovi v roce 1724</a:t>
            </a:r>
          </a:p>
          <a:p>
            <a:pPr lvl="1"/>
            <a:r>
              <a:rPr lang="cs-CZ" dirty="0"/>
              <a:t>Normální teplota lidského těla</a:t>
            </a:r>
          </a:p>
          <a:p>
            <a:pPr lvl="1"/>
            <a:endParaRPr lang="cs-CZ" dirty="0"/>
          </a:p>
          <a:p>
            <a:r>
              <a:rPr lang="cs-CZ" dirty="0"/>
              <a:t>Jedna jediná veličina – plynový teploměr</a:t>
            </a:r>
          </a:p>
          <a:p>
            <a:pPr lvl="1"/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6" name="Obrázek 5" descr="Obsah obrázku zařízení, Měřicí přístroj, teploměr, text&#10;&#10;Popis byl vytvořen automaticky">
            <a:extLst>
              <a:ext uri="{FF2B5EF4-FFF2-40B4-BE49-F238E27FC236}">
                <a16:creationId xmlns:a16="http://schemas.microsoft.com/office/drawing/2014/main" id="{3809731C-E538-423A-B4DC-78AC3F9C4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81" y="4381630"/>
            <a:ext cx="4895719" cy="2753842"/>
          </a:xfrm>
          <a:prstGeom prst="rect">
            <a:avLst/>
          </a:prstGeom>
        </p:spPr>
      </p:pic>
      <p:pic>
        <p:nvPicPr>
          <p:cNvPr id="5" name="Obrázek 4" descr="Obsah obrázku text, Lidská tvář, Sbírka, rám obrazu&#10;&#10;Popis byl vytvořen automaticky">
            <a:extLst>
              <a:ext uri="{FF2B5EF4-FFF2-40B4-BE49-F238E27FC236}">
                <a16:creationId xmlns:a16="http://schemas.microsoft.com/office/drawing/2014/main" id="{C0023088-8C30-456B-9355-21CE2291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29" y="1834166"/>
            <a:ext cx="4105569" cy="523174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7FDD074-43B8-4133-88AC-672AB94442EF}"/>
              </a:ext>
            </a:extLst>
          </p:cNvPr>
          <p:cNvSpPr/>
          <p:nvPr/>
        </p:nvSpPr>
        <p:spPr>
          <a:xfrm>
            <a:off x="680321" y="5435385"/>
            <a:ext cx="6476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Anders Celsius</a:t>
            </a:r>
            <a:r>
              <a:rPr lang="cs-CZ" dirty="0"/>
              <a:t>:</a:t>
            </a:r>
            <a:r>
              <a:rPr lang="en-US" dirty="0"/>
              <a:t> 8. </a:t>
            </a:r>
            <a:r>
              <a:rPr lang="en-US" dirty="0" err="1"/>
              <a:t>prosince</a:t>
            </a:r>
            <a:r>
              <a:rPr lang="cs-CZ" dirty="0"/>
              <a:t> 1701 </a:t>
            </a:r>
            <a:r>
              <a:rPr lang="en-US" dirty="0"/>
              <a:t>– 6. </a:t>
            </a:r>
            <a:r>
              <a:rPr lang="en-US" dirty="0" err="1"/>
              <a:t>května</a:t>
            </a:r>
            <a:r>
              <a:rPr lang="en-US" dirty="0"/>
              <a:t> 1744 Uppsala)</a:t>
            </a:r>
            <a:endParaRPr lang="cs-CZ" dirty="0"/>
          </a:p>
          <a:p>
            <a:r>
              <a:rPr lang="de-DE" dirty="0"/>
              <a:t>Daniel Fahrenheit: 24. </a:t>
            </a:r>
            <a:r>
              <a:rPr lang="de-DE" dirty="0" err="1"/>
              <a:t>května</a:t>
            </a:r>
            <a:r>
              <a:rPr lang="de-DE" dirty="0"/>
              <a:t> 1686 – 16. </a:t>
            </a:r>
            <a:r>
              <a:rPr lang="de-DE" dirty="0" err="1"/>
              <a:t>září</a:t>
            </a:r>
            <a:r>
              <a:rPr lang="de-DE" dirty="0"/>
              <a:t> 1736</a:t>
            </a:r>
            <a:r>
              <a:rPr lang="cs-CZ" dirty="0"/>
              <a:t>,</a:t>
            </a:r>
          </a:p>
          <a:p>
            <a:r>
              <a:rPr lang="cs-CZ" dirty="0"/>
              <a:t>ale přepočet teplot sedí!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lang="cs-CZ" sz="2600" b="1" dirty="0"/>
                  <a:t>Odbočka: Teplotní stupnice</a:t>
                </a:r>
              </a:p>
              <a:p>
                <a:r>
                  <a:rPr lang="cs-CZ" dirty="0"/>
                  <a:t>0 °F je asi -17,8 °C (chlorid amonný, voda a led)</a:t>
                </a:r>
              </a:p>
              <a:p>
                <a:r>
                  <a:rPr lang="cs-CZ" dirty="0"/>
                  <a:t>98 °F je asi 36,7 °C</a:t>
                </a:r>
              </a:p>
              <a:p>
                <a:pPr marL="0" indent="0">
                  <a:buNone/>
                </a:pPr>
                <a:r>
                  <a:rPr lang="cs-CZ" dirty="0"/>
                  <a:t>(původně měl 96 °F = 35,6 °C, protože to měřil blbě)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5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35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cs-CZ" sz="3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sz="3500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e>
                      </m:d>
                    </m:oMath>
                  </m:oMathPara>
                </a14:m>
                <a:endParaRPr lang="cs-CZ" sz="3500" b="0" dirty="0"/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5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3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5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3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35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sz="35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35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cs-CZ" sz="3500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sz="4000" dirty="0"/>
              </a:p>
            </p:txBody>
          </p:sp>
        </mc:Choice>
        <mc:Fallback xmlns="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3"/>
                <a:stretch>
                  <a:fillRect l="-1015" t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 descr="Obsah obrázku text, snímek obrazovky, kytara&#10;&#10;Popis byl vytvořen automaticky">
            <a:extLst>
              <a:ext uri="{FF2B5EF4-FFF2-40B4-BE49-F238E27FC236}">
                <a16:creationId xmlns:a16="http://schemas.microsoft.com/office/drawing/2014/main" id="{F806D825-B946-4E91-BD35-45561AB7DC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/>
          <a:stretch/>
        </p:blipFill>
        <p:spPr>
          <a:xfrm>
            <a:off x="6877969" y="2160298"/>
            <a:ext cx="5890244" cy="42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1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4520061-D56A-4ACD-B01F-01456D94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/>
              <a:t>Odbočka z odbočky: Proč se solí chodníky?</a:t>
            </a:r>
          </a:p>
          <a:p>
            <a:r>
              <a:rPr lang="cs-CZ" dirty="0"/>
              <a:t>Čistá voda mrzne při 0 °C</a:t>
            </a:r>
          </a:p>
          <a:p>
            <a:r>
              <a:rPr lang="cs-CZ" dirty="0"/>
              <a:t>Roztok </a:t>
            </a:r>
            <a:r>
              <a:rPr lang="cs-CZ" dirty="0" err="1"/>
              <a:t>NaCl</a:t>
            </a:r>
            <a:r>
              <a:rPr lang="cs-CZ" dirty="0"/>
              <a:t> může snížit bod mrazu až na −21 °C</a:t>
            </a:r>
          </a:p>
          <a:p>
            <a:r>
              <a:rPr lang="cs-CZ" dirty="0"/>
              <a:t>Ionty rozpuštěné soli narušují krystalizační proces vody:</a:t>
            </a:r>
          </a:p>
          <a:p>
            <a:pPr lvl="1"/>
            <a:r>
              <a:rPr lang="cs-CZ" dirty="0"/>
              <a:t>Ionty Na⁺ a Cl⁻ se adsorbují na povrch ledových krystalů a narušují jejich strukturu. Vodíkové vazby v ledu jsou narušeny, což brání dalšímu růstu ledových krystalů. Vzniká iontová dvojvrstva – povrch ledu se pokrývá vrstvou iontů Na⁺ a Cl⁻, které mění jeho vlastnosti.</a:t>
            </a:r>
          </a:p>
          <a:p>
            <a:pPr lvl="1"/>
            <a:r>
              <a:rPr lang="cs-CZ" dirty="0"/>
              <a:t>Led začne uvolňovat další molekuly vody, aby vyrovnal rovnováhu. Ionty snižují chemický potenciál vody, čímž dochází k posunu rovnováhy ve prospěch kapalné fáze. Více molekul vody přechází z pevného ledu do kapalného stavu → led taje.</a:t>
            </a:r>
          </a:p>
          <a:p>
            <a:pPr lvl="1"/>
            <a:r>
              <a:rPr lang="cs-CZ" dirty="0"/>
              <a:t>Video: </a:t>
            </a:r>
            <a:r>
              <a:rPr lang="cs-CZ" dirty="0">
                <a:hlinkClick r:id="rId3"/>
              </a:rPr>
              <a:t>https://www.youtube.com/watch?v=j_2LD_yRNR4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96567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Kalorimetrie a přenos tepla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2" y="2336872"/>
                <a:ext cx="6403126" cy="452112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cs-CZ" sz="2600" b="1" dirty="0"/>
                  <a:t>Odbočka: </a:t>
                </a:r>
                <a:r>
                  <a:rPr lang="cs-CZ" sz="2600" dirty="0"/>
                  <a:t>Absolutní teplotní stupnice</a:t>
                </a:r>
              </a:p>
              <a:p>
                <a:pPr marL="0" lvl="0" indent="0">
                  <a:buNone/>
                </a:pPr>
                <a:r>
                  <a:rPr lang="cs-CZ" sz="2600" dirty="0"/>
                  <a:t> Termodynamická teplotní stupnice</a:t>
                </a:r>
              </a:p>
              <a:p>
                <a:pPr marL="0" lvl="0" indent="0">
                  <a:buNone/>
                </a:pPr>
                <a:endParaRPr lang="cs-CZ" sz="2600" dirty="0"/>
              </a:p>
              <a:p>
                <a:pPr marL="0" lvl="0" indent="0">
                  <a:buNone/>
                </a:pPr>
                <a:r>
                  <a:rPr lang="cs-CZ" sz="2600" dirty="0"/>
                  <a:t>(každá termodynamická je absolutní)</a:t>
                </a:r>
              </a:p>
              <a:p>
                <a:pPr marL="0" lvl="0" indent="0">
                  <a:buNone/>
                </a:pPr>
                <a:endParaRPr lang="cs-CZ" sz="26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cs-CZ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2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cs-CZ" sz="2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s-CZ" sz="2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cs-CZ" sz="2600" dirty="0"/>
              </a:p>
              <a:p>
                <a:pPr marL="0" lvl="0" indent="0">
                  <a:buNone/>
                </a:pPr>
                <a:endParaRPr lang="cs-CZ" sz="26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273</m:t>
                      </m:r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6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cs-CZ" sz="2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610</m:t>
                      </m:r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600" b="0" i="0" smtClean="0">
                          <a:latin typeface="Cambria Math" panose="02040503050406030204" pitchFamily="18" charset="0"/>
                        </a:rPr>
                        <m:t>Pa</m:t>
                      </m:r>
                    </m:oMath>
                  </m:oMathPara>
                </a14:m>
                <a:endParaRPr lang="cs-CZ" sz="2600" dirty="0"/>
              </a:p>
              <a:p>
                <a:pPr marL="0" lvl="0" indent="0">
                  <a:buNone/>
                </a:pPr>
                <a:endParaRPr lang="cs-CZ" sz="2600" b="1" dirty="0"/>
              </a:p>
              <a:p>
                <a:pPr marL="0" lvl="0" indent="0">
                  <a:buNone/>
                </a:pPr>
                <a:endParaRPr lang="cs-CZ" sz="2600" b="1" dirty="0"/>
              </a:p>
            </p:txBody>
          </p:sp>
        </mc:Choice>
        <mc:Fallback xmlns="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24520061-D56A-4ACD-B01F-01456D94E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2" y="2336872"/>
                <a:ext cx="6403126" cy="4521127"/>
              </a:xfrm>
              <a:blipFill>
                <a:blip r:embed="rId3"/>
                <a:stretch>
                  <a:fillRect l="-1714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>
            <a:extLst>
              <a:ext uri="{FF2B5EF4-FFF2-40B4-BE49-F238E27FC236}">
                <a16:creationId xmlns:a16="http://schemas.microsoft.com/office/drawing/2014/main" id="{56240B48-5CCD-453A-8B87-8ACE2E124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34" y="2612556"/>
            <a:ext cx="3384535" cy="39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62113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</TotalTime>
  <Words>1681</Words>
  <Application>Microsoft Office PowerPoint</Application>
  <PresentationFormat>Širokoúhlá obrazovka</PresentationFormat>
  <Paragraphs>230</Paragraphs>
  <Slides>25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Trebuchet MS</vt:lpstr>
      <vt:lpstr>Berlín</vt:lpstr>
      <vt:lpstr>  Fyzika pro chemiky  LS 2025</vt:lpstr>
      <vt:lpstr>Sylabus</vt:lpstr>
      <vt:lpstr>Kalorimetrie a přenos tepla</vt:lpstr>
      <vt:lpstr>Kalorimetrie a přenos tepla</vt:lpstr>
      <vt:lpstr>Kalorimetrie a přenos tepla</vt:lpstr>
      <vt:lpstr>Kalorimetrie a přenos tepla</vt:lpstr>
      <vt:lpstr>Kalorimetrie a přenos tepla</vt:lpstr>
      <vt:lpstr>Kalorimetrie a přenos tepla</vt:lpstr>
      <vt:lpstr>Kalorimetrie a přenos tepla</vt:lpstr>
      <vt:lpstr>Kalorimetrie a přenos tepla</vt:lpstr>
      <vt:lpstr>Kalorimetrie a přenos tepla</vt:lpstr>
      <vt:lpstr>Kalorimetrie a přenos tepla</vt:lpstr>
      <vt:lpstr>Kalorimetrie a přenos tepla</vt:lpstr>
      <vt:lpstr>Kalorimetrie a přenos tepla</vt:lpstr>
      <vt:lpstr>Kalorimetrie a přenos tepla</vt:lpstr>
      <vt:lpstr>Kalorimetrie a přenos tepla</vt:lpstr>
      <vt:lpstr>Kalorimetrie a přenos tepla</vt:lpstr>
      <vt:lpstr>Kalorimetrie a přenos tepla</vt:lpstr>
      <vt:lpstr>Kalorimetrie a přenos tepla</vt:lpstr>
      <vt:lpstr>Kalorimetrie a přenos tepla</vt:lpstr>
      <vt:lpstr>Kalorimetrie a přenos tepla</vt:lpstr>
      <vt:lpstr>Kalorimetrie a přenos tepla</vt:lpstr>
      <vt:lpstr>Kalorimetrie a přenos tepla</vt:lpstr>
      <vt:lpstr>Kalorimetrie – shnutí</vt:lpstr>
      <vt:lpstr>Kalorimetrie – shnutí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Diplomová práce  Hvězdy ve středoškolské fyzice</dc:title>
  <dc:creator>Týna</dc:creator>
  <cp:lastModifiedBy>BlackHole MainFrame</cp:lastModifiedBy>
  <cp:revision>159</cp:revision>
  <dcterms:created xsi:type="dcterms:W3CDTF">2017-06-07T17:41:57Z</dcterms:created>
  <dcterms:modified xsi:type="dcterms:W3CDTF">2025-03-24T20:17:39Z</dcterms:modified>
</cp:coreProperties>
</file>