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22"/>
  </p:notesMasterIdLst>
  <p:sldIdLst>
    <p:sldId id="256" r:id="rId2"/>
    <p:sldId id="342" r:id="rId3"/>
    <p:sldId id="336" r:id="rId4"/>
    <p:sldId id="435" r:id="rId5"/>
    <p:sldId id="436" r:id="rId6"/>
    <p:sldId id="437" r:id="rId7"/>
    <p:sldId id="411" r:id="rId8"/>
    <p:sldId id="438" r:id="rId9"/>
    <p:sldId id="439" r:id="rId10"/>
    <p:sldId id="440" r:id="rId11"/>
    <p:sldId id="441" r:id="rId12"/>
    <p:sldId id="442" r:id="rId13"/>
    <p:sldId id="443" r:id="rId14"/>
    <p:sldId id="444" r:id="rId15"/>
    <p:sldId id="445" r:id="rId16"/>
    <p:sldId id="446" r:id="rId17"/>
    <p:sldId id="447" r:id="rId18"/>
    <p:sldId id="448" r:id="rId19"/>
    <p:sldId id="434" r:id="rId20"/>
    <p:sldId id="44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Šlégr Jan, doc. RNDr." initials="ŠJdR" lastIdx="1" clrIdx="0">
    <p:extLst>
      <p:ext uri="{19B8F6BF-5375-455C-9EA6-DF929625EA0E}">
        <p15:presenceInfo xmlns:p15="http://schemas.microsoft.com/office/powerpoint/2012/main" userId="Šlégr Jan, doc. RNDr.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D4D0"/>
    <a:srgbClr val="E9E5E2"/>
    <a:srgbClr val="E2DEDB"/>
    <a:srgbClr val="F0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6456" autoAdjust="0"/>
  </p:normalViewPr>
  <p:slideViewPr>
    <p:cSldViewPr snapToGrid="0">
      <p:cViewPr varScale="1">
        <p:scale>
          <a:sx n="120" d="100"/>
          <a:sy n="120" d="100"/>
        </p:scale>
        <p:origin x="2347" y="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6154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10-06T10:25:24.282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63B2F-AF0F-4C7F-BD65-F7FEB7F70C02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4A462-9439-4961-A44B-4A8B9910B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64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 </a:t>
            </a:r>
            <a:r>
              <a:rPr lang="en-US" dirty="0" err="1"/>
              <a:t>peistemiologickém</a:t>
            </a:r>
            <a:r>
              <a:rPr lang="en-US" dirty="0"/>
              <a:t> </a:t>
            </a:r>
            <a:r>
              <a:rPr lang="en-US" dirty="0" err="1"/>
              <a:t>paradigmatu</a:t>
            </a:r>
            <a:r>
              <a:rPr lang="en-US" dirty="0"/>
              <a:t> </a:t>
            </a:r>
            <a:r>
              <a:rPr lang="en-US" dirty="0" err="1"/>
              <a:t>získávání</a:t>
            </a:r>
            <a:r>
              <a:rPr lang="en-US" dirty="0"/>
              <a:t> </a:t>
            </a:r>
            <a:r>
              <a:rPr lang="en-US" dirty="0" err="1"/>
              <a:t>znalostí</a:t>
            </a:r>
            <a:r>
              <a:rPr lang="en-US" dirty="0"/>
              <a:t> </a:t>
            </a:r>
            <a:r>
              <a:rPr lang="en-US" dirty="0" err="1"/>
              <a:t>metodickou</a:t>
            </a:r>
            <a:r>
              <a:rPr lang="en-US" dirty="0"/>
              <a:t> a </a:t>
            </a:r>
            <a:r>
              <a:rPr lang="en-US" dirty="0" err="1"/>
              <a:t>empirickou</a:t>
            </a:r>
            <a:r>
              <a:rPr lang="en-US" dirty="0"/>
              <a:t> </a:t>
            </a:r>
            <a:r>
              <a:rPr lang="en-US" dirty="0" err="1"/>
              <a:t>falzifikací</a:t>
            </a:r>
            <a:r>
              <a:rPr lang="en-US" dirty="0"/>
              <a:t> </a:t>
            </a:r>
            <a:r>
              <a:rPr lang="en-US" dirty="0" err="1"/>
              <a:t>hypotéz</a:t>
            </a:r>
            <a:r>
              <a:rPr lang="en-US" dirty="0"/>
              <a:t> pro </a:t>
            </a:r>
            <a:r>
              <a:rPr lang="en-US" dirty="0" err="1"/>
              <a:t>získání</a:t>
            </a:r>
            <a:r>
              <a:rPr lang="en-US" dirty="0"/>
              <a:t> </a:t>
            </a:r>
            <a:r>
              <a:rPr lang="en-US" dirty="0" err="1"/>
              <a:t>teorií</a:t>
            </a:r>
            <a:r>
              <a:rPr lang="en-US" dirty="0"/>
              <a:t> </a:t>
            </a:r>
            <a:r>
              <a:rPr lang="en-US" dirty="0" err="1"/>
              <a:t>založených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důkazech</a:t>
            </a:r>
            <a:endParaRPr lang="cs-CZ" dirty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34A462-9439-4961-A44B-4A8B9910B6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321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Delší</a:t>
            </a:r>
            <a:r>
              <a:rPr lang="en-US" dirty="0"/>
              <a:t> </a:t>
            </a:r>
            <a:r>
              <a:rPr lang="en-US" dirty="0" err="1"/>
              <a:t>řetězce</a:t>
            </a:r>
            <a:r>
              <a:rPr lang="en-US" dirty="0"/>
              <a:t> se </a:t>
            </a:r>
            <a:r>
              <a:rPr lang="en-US" dirty="0" err="1"/>
              <a:t>mohou</a:t>
            </a:r>
            <a:r>
              <a:rPr lang="en-US" dirty="0"/>
              <a:t> </a:t>
            </a:r>
            <a:r>
              <a:rPr lang="en-US" dirty="0" err="1"/>
              <a:t>více</a:t>
            </a:r>
            <a:r>
              <a:rPr lang="en-US" dirty="0"/>
              <a:t> </a:t>
            </a:r>
            <a:r>
              <a:rPr lang="en-US" dirty="0" err="1"/>
              <a:t>proplétat</a:t>
            </a:r>
            <a:r>
              <a:rPr lang="en-US" dirty="0"/>
              <a:t> a </a:t>
            </a:r>
            <a:r>
              <a:rPr lang="en-US" dirty="0" err="1"/>
              <a:t>vytvářet</a:t>
            </a:r>
            <a:r>
              <a:rPr lang="en-US" dirty="0"/>
              <a:t> </a:t>
            </a:r>
            <a:r>
              <a:rPr lang="en-US" dirty="0" err="1"/>
              <a:t>silnější</a:t>
            </a:r>
            <a:r>
              <a:rPr lang="en-US" dirty="0"/>
              <a:t> </a:t>
            </a:r>
            <a:r>
              <a:rPr lang="en-US" dirty="0" err="1"/>
              <a:t>mechanickou</a:t>
            </a:r>
            <a:r>
              <a:rPr lang="en-US" dirty="0"/>
              <a:t> </a:t>
            </a:r>
            <a:r>
              <a:rPr lang="en-US" dirty="0" err="1"/>
              <a:t>síť</a:t>
            </a:r>
            <a:r>
              <a:rPr lang="en-US" dirty="0"/>
              <a:t>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34A462-9439-4961-A44B-4A8B9910B6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559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34A462-9439-4961-A44B-4A8B9910B69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03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34A462-9439-4961-A44B-4A8B9910B69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0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159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957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7700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2918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885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674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20530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7321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68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38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82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56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952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7445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7744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4728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2721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90030-AF8C-41E6-AF78-85ACCEE9938F}" type="datetimeFigureOut">
              <a:rPr lang="cs-CZ" smtClean="0"/>
              <a:t>25.3.2025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D2CB1-59C2-46EE-BE1A-88C909C1B6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4660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comments" Target="../comments/commen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7E8276-AB6F-4CA8-A9EC-E4DC0D21D1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91" y="1291054"/>
            <a:ext cx="8958227" cy="2659378"/>
          </a:xfrm>
          <a:noFill/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cs-CZ" sz="48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cs-CZ" sz="48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0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Fyzika pro chemiky </a:t>
            </a:r>
            <a:br>
              <a:rPr lang="cs-CZ" sz="40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0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LS 2025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3EFCD3E-2F86-4C41-8302-4F38608266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5801" y="2769084"/>
            <a:ext cx="3046199" cy="2451312"/>
          </a:xfrm>
          <a:noFill/>
        </p:spPr>
        <p:txBody>
          <a:bodyPr wrap="square" rtlCol="0">
            <a:spAutoFit/>
          </a:bodyPr>
          <a:lstStyle/>
          <a:p>
            <a:pPr algn="ctr" defTabSz="457200">
              <a:lnSpc>
                <a:spcPct val="114000"/>
              </a:lnSpc>
            </a:pPr>
            <a:r>
              <a:rPr lang="cs-CZ" sz="3000" b="1" dirty="0"/>
              <a:t>Jan Šlégr</a:t>
            </a:r>
          </a:p>
          <a:p>
            <a:pPr algn="ctr" defTabSz="457200">
              <a:lnSpc>
                <a:spcPct val="114000"/>
              </a:lnSpc>
            </a:pPr>
            <a:r>
              <a:rPr lang="cs-CZ" sz="2500" b="1" dirty="0"/>
              <a:t>jan.slegr@uhk.cz</a:t>
            </a:r>
          </a:p>
          <a:p>
            <a:pPr algn="ctr" defTabSz="457200">
              <a:lnSpc>
                <a:spcPct val="114000"/>
              </a:lnSpc>
            </a:pPr>
            <a:endParaRPr lang="cs-CZ" sz="3000" b="1" dirty="0"/>
          </a:p>
          <a:p>
            <a:pPr algn="ctr" defTabSz="457200">
              <a:lnSpc>
                <a:spcPct val="114000"/>
              </a:lnSpc>
            </a:pPr>
            <a:endParaRPr lang="cs-CZ" sz="3000" b="1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5FBCBDC-ADDA-4C03-BD25-68CA57DB17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911" t="15526" r="76878" b="14539"/>
          <a:stretch/>
        </p:blipFill>
        <p:spPr>
          <a:xfrm>
            <a:off x="7322092" y="480060"/>
            <a:ext cx="1036320" cy="89916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4843202A-C5BA-46D0-B827-9768495D235C}"/>
              </a:ext>
            </a:extLst>
          </p:cNvPr>
          <p:cNvSpPr txBox="1"/>
          <p:nvPr/>
        </p:nvSpPr>
        <p:spPr>
          <a:xfrm>
            <a:off x="8411751" y="586740"/>
            <a:ext cx="3431339" cy="765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cs-CZ" sz="2000" b="1" dirty="0"/>
              <a:t>Univerzita Hradec Králové</a:t>
            </a:r>
          </a:p>
          <a:p>
            <a:pPr>
              <a:lnSpc>
                <a:spcPct val="114000"/>
              </a:lnSpc>
            </a:pPr>
            <a:r>
              <a:rPr lang="cs-CZ" sz="2000" b="1" dirty="0"/>
              <a:t>Přírodovědecká fakulta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DD2A9FE1-5727-411B-B2B0-6FDB9621CD9B}"/>
              </a:ext>
            </a:extLst>
          </p:cNvPr>
          <p:cNvSpPr/>
          <p:nvPr/>
        </p:nvSpPr>
        <p:spPr>
          <a:xfrm>
            <a:off x="6391" y="4558676"/>
            <a:ext cx="895822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dirty="0"/>
              <a:t>Přednáška 7</a:t>
            </a:r>
          </a:p>
          <a:p>
            <a:pPr algn="ctr"/>
            <a:r>
              <a:rPr lang="cs-CZ" sz="4000" dirty="0"/>
              <a:t>Termodynamické zákony</a:t>
            </a:r>
          </a:p>
          <a:p>
            <a:pPr algn="ctr"/>
            <a:endParaRPr lang="cs-CZ" sz="4000" dirty="0"/>
          </a:p>
          <a:p>
            <a:pPr algn="ctr"/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2830992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cs-CZ" b="1" dirty="0" err="1"/>
                  <a:t>Gibbsova</a:t>
                </a:r>
                <a:r>
                  <a:rPr lang="cs-CZ" b="1" dirty="0"/>
                  <a:t> (volná) energie</a:t>
                </a:r>
                <a:r>
                  <a:rPr lang="en-US" b="1" dirty="0"/>
                  <a:t> </a:t>
                </a:r>
                <a:endParaRPr lang="cs-CZ" b="1" dirty="0"/>
              </a:p>
              <a:p>
                <a:pPr marL="0" indent="0">
                  <a:buNone/>
                </a:pPr>
                <a:r>
                  <a:rPr lang="cs-CZ" dirty="0"/>
                  <a:t>Praktická interpretace:</a:t>
                </a:r>
              </a:p>
              <a:p>
                <a:r>
                  <a:rPr lang="en-US" dirty="0" err="1"/>
                  <a:t>Když</a:t>
                </a:r>
                <a:r>
                  <a:rPr lang="en-US" dirty="0"/>
                  <a:t> </a:t>
                </a:r>
                <a:r>
                  <a:rPr lang="en-US" dirty="0" err="1"/>
                  <a:t>reakce</a:t>
                </a:r>
                <a:r>
                  <a:rPr lang="en-US" dirty="0"/>
                  <a:t> </a:t>
                </a:r>
                <a:r>
                  <a:rPr lang="en-US" dirty="0" err="1"/>
                  <a:t>probíhá</a:t>
                </a:r>
                <a:r>
                  <a:rPr lang="en-US" dirty="0"/>
                  <a:t> </a:t>
                </a:r>
                <a:r>
                  <a:rPr lang="en-US" dirty="0" err="1"/>
                  <a:t>spontánně</a:t>
                </a:r>
                <a:r>
                  <a:rPr lang="en-US" dirty="0"/>
                  <a:t> (</a:t>
                </a:r>
                <a:r>
                  <a:rPr lang="en-US" dirty="0" err="1"/>
                  <a:t>samovolně</a:t>
                </a:r>
                <a:r>
                  <a:rPr lang="en-US" dirty="0"/>
                  <a:t>), </a:t>
                </a:r>
                <a:r>
                  <a:rPr lang="en-US" dirty="0" err="1"/>
                  <a:t>znamená</a:t>
                </a:r>
                <a:r>
                  <a:rPr lang="en-US" dirty="0"/>
                  <a:t> to, </a:t>
                </a:r>
                <a:r>
                  <a:rPr lang="en-US" dirty="0" err="1"/>
                  <a:t>že</a:t>
                </a:r>
                <a:r>
                  <a:rPr lang="en-US" dirty="0"/>
                  <a:t> se </a:t>
                </a:r>
                <a:r>
                  <a:rPr lang="en-US" dirty="0" err="1"/>
                  <a:t>Gibbsova</a:t>
                </a:r>
                <a:r>
                  <a:rPr lang="en-US" dirty="0"/>
                  <a:t> </a:t>
                </a:r>
                <a:r>
                  <a:rPr lang="en-US" dirty="0" err="1"/>
                  <a:t>energie</a:t>
                </a:r>
                <a:r>
                  <a:rPr lang="en-US" dirty="0"/>
                  <a:t> </a:t>
                </a:r>
                <a:r>
                  <a:rPr lang="en-US" dirty="0" err="1"/>
                  <a:t>systému</a:t>
                </a:r>
                <a:r>
                  <a:rPr lang="en-US" dirty="0"/>
                  <a:t> </a:t>
                </a:r>
                <a:r>
                  <a:rPr lang="en-US" dirty="0" err="1"/>
                  <a:t>snižuje</a:t>
                </a:r>
                <a:r>
                  <a:rPr lang="en-US" dirty="0"/>
                  <a:t>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&lt; 0</m:t>
                    </m:r>
                  </m:oMath>
                </a14:m>
                <a:r>
                  <a:rPr lang="en-US" dirty="0"/>
                  <a:t>). </a:t>
                </a:r>
                <a:r>
                  <a:rPr lang="en-US" dirty="0" err="1"/>
                  <a:t>Snížení</a:t>
                </a:r>
                <a:r>
                  <a:rPr lang="en-US" dirty="0"/>
                  <a:t> </a:t>
                </a:r>
                <a:r>
                  <a:rPr lang="en-US" dirty="0" err="1"/>
                  <a:t>Gibbsovy</a:t>
                </a:r>
                <a:r>
                  <a:rPr lang="en-US" dirty="0"/>
                  <a:t> </a:t>
                </a:r>
                <a:r>
                  <a:rPr lang="en-US" dirty="0" err="1"/>
                  <a:t>energie</a:t>
                </a:r>
                <a:r>
                  <a:rPr lang="en-US" dirty="0"/>
                  <a:t> </a:t>
                </a:r>
                <a:r>
                  <a:rPr lang="en-US" dirty="0" err="1"/>
                  <a:t>představuje</a:t>
                </a:r>
                <a:r>
                  <a:rPr lang="en-US" dirty="0"/>
                  <a:t> </a:t>
                </a:r>
                <a:r>
                  <a:rPr lang="en-US" dirty="0" err="1"/>
                  <a:t>právě</a:t>
                </a:r>
                <a:r>
                  <a:rPr lang="en-US" dirty="0"/>
                  <a:t> </a:t>
                </a:r>
                <a:r>
                  <a:rPr lang="en-US" dirty="0" err="1"/>
                  <a:t>tu</a:t>
                </a:r>
                <a:r>
                  <a:rPr lang="en-US" dirty="0"/>
                  <a:t> </a:t>
                </a:r>
                <a:r>
                  <a:rPr lang="en-US" dirty="0" err="1"/>
                  <a:t>energii</a:t>
                </a:r>
                <a:r>
                  <a:rPr lang="en-US" dirty="0"/>
                  <a:t>, </a:t>
                </a:r>
                <a:r>
                  <a:rPr lang="en-US" dirty="0" err="1"/>
                  <a:t>která</a:t>
                </a:r>
                <a:r>
                  <a:rPr lang="en-US" dirty="0"/>
                  <a:t> </a:t>
                </a:r>
                <a:r>
                  <a:rPr lang="en-US" dirty="0" err="1"/>
                  <a:t>může</a:t>
                </a:r>
                <a:r>
                  <a:rPr lang="en-US" dirty="0"/>
                  <a:t> </a:t>
                </a:r>
                <a:r>
                  <a:rPr lang="en-US" dirty="0" err="1"/>
                  <a:t>být</a:t>
                </a:r>
                <a:r>
                  <a:rPr lang="en-US" dirty="0"/>
                  <a:t> </a:t>
                </a:r>
                <a:r>
                  <a:rPr lang="en-US" dirty="0" err="1"/>
                  <a:t>využita</a:t>
                </a:r>
                <a:r>
                  <a:rPr lang="en-US" dirty="0"/>
                  <a:t> k </a:t>
                </a:r>
                <a:r>
                  <a:rPr lang="en-US" dirty="0" err="1"/>
                  <a:t>užitečné</a:t>
                </a:r>
                <a:r>
                  <a:rPr lang="en-US" dirty="0"/>
                  <a:t> </a:t>
                </a:r>
                <a:r>
                  <a:rPr lang="en-US" dirty="0" err="1"/>
                  <a:t>chemické</a:t>
                </a:r>
                <a:r>
                  <a:rPr lang="en-US" dirty="0"/>
                  <a:t> </a:t>
                </a:r>
                <a:r>
                  <a:rPr lang="en-US" dirty="0" err="1"/>
                  <a:t>práci</a:t>
                </a:r>
                <a:r>
                  <a:rPr lang="en-US" dirty="0"/>
                  <a:t>.</a:t>
                </a:r>
              </a:p>
              <a:p>
                <a:r>
                  <a:rPr lang="en-US" dirty="0" err="1"/>
                  <a:t>Pokud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&gt; 0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reakce</a:t>
                </a:r>
                <a:r>
                  <a:rPr lang="en-US" dirty="0"/>
                  <a:t> </a:t>
                </a:r>
                <a:r>
                  <a:rPr lang="en-US" dirty="0" err="1"/>
                  <a:t>není</a:t>
                </a:r>
                <a:r>
                  <a:rPr lang="en-US" dirty="0"/>
                  <a:t> </a:t>
                </a:r>
                <a:r>
                  <a:rPr lang="en-US" dirty="0" err="1"/>
                  <a:t>samovolná</a:t>
                </a:r>
                <a:r>
                  <a:rPr lang="en-US" dirty="0"/>
                  <a:t> a </a:t>
                </a:r>
                <a:r>
                  <a:rPr lang="en-US" dirty="0" err="1"/>
                  <a:t>naopak</a:t>
                </a:r>
                <a:r>
                  <a:rPr lang="en-US" dirty="0"/>
                  <a:t> </a:t>
                </a:r>
                <a:r>
                  <a:rPr lang="en-US" dirty="0" err="1"/>
                  <a:t>musíme</a:t>
                </a:r>
                <a:r>
                  <a:rPr lang="en-US" dirty="0"/>
                  <a:t> </a:t>
                </a:r>
                <a:r>
                  <a:rPr lang="en-US" dirty="0" err="1"/>
                  <a:t>energii</a:t>
                </a:r>
                <a:r>
                  <a:rPr lang="en-US" dirty="0"/>
                  <a:t> </a:t>
                </a:r>
                <a:r>
                  <a:rPr lang="en-US" dirty="0" err="1"/>
                  <a:t>dodat</a:t>
                </a:r>
                <a:r>
                  <a:rPr lang="en-US" dirty="0"/>
                  <a:t>, aby </a:t>
                </a:r>
                <a:r>
                  <a:rPr lang="en-US" dirty="0" err="1"/>
                  <a:t>mohla</a:t>
                </a:r>
                <a:r>
                  <a:rPr lang="en-US" dirty="0"/>
                  <a:t> </a:t>
                </a:r>
                <a:r>
                  <a:rPr lang="en-US" dirty="0" err="1"/>
                  <a:t>proběhnout</a:t>
                </a:r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  <a:blipFill>
                <a:blip r:embed="rId3"/>
                <a:stretch>
                  <a:fillRect l="-846" t="-1887" r="-1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0268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cs-CZ" b="1" dirty="0"/>
                  <a:t>Gibbsova energie: Souvislost s rovnovážnou konstantou</a:t>
                </a:r>
                <a:r>
                  <a:rPr lang="en-US" b="1" dirty="0"/>
                  <a:t> </a:t>
                </a:r>
                <a:endParaRPr lang="cs-CZ" b="1" dirty="0"/>
              </a:p>
              <a:p>
                <a:r>
                  <a:rPr lang="en-US" dirty="0" err="1"/>
                  <a:t>Rovnovážná</a:t>
                </a:r>
                <a:r>
                  <a:rPr lang="en-US" dirty="0"/>
                  <a:t> </a:t>
                </a:r>
                <a:r>
                  <a:rPr lang="en-US" dirty="0" err="1"/>
                  <a:t>konstanta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vyjadřuje</a:t>
                </a:r>
                <a:r>
                  <a:rPr lang="en-US" dirty="0"/>
                  <a:t>, </a:t>
                </a:r>
                <a:r>
                  <a:rPr lang="en-US" dirty="0" err="1"/>
                  <a:t>jaký</a:t>
                </a:r>
                <a:r>
                  <a:rPr lang="en-US" dirty="0"/>
                  <a:t> je </a:t>
                </a:r>
                <a:r>
                  <a:rPr lang="en-US" dirty="0" err="1"/>
                  <a:t>poměr</a:t>
                </a:r>
                <a:r>
                  <a:rPr lang="en-US" dirty="0"/>
                  <a:t> </a:t>
                </a:r>
                <a:r>
                  <a:rPr lang="en-US" dirty="0" err="1"/>
                  <a:t>koncentrací</a:t>
                </a:r>
                <a:r>
                  <a:rPr lang="en-US" dirty="0"/>
                  <a:t> (</a:t>
                </a:r>
                <a:r>
                  <a:rPr lang="en-US" dirty="0" err="1"/>
                  <a:t>nebo</a:t>
                </a:r>
                <a:r>
                  <a:rPr lang="en-US" dirty="0"/>
                  <a:t> </a:t>
                </a:r>
                <a:r>
                  <a:rPr lang="en-US" dirty="0" err="1"/>
                  <a:t>parciálních</a:t>
                </a:r>
                <a:r>
                  <a:rPr lang="en-US" dirty="0"/>
                  <a:t> </a:t>
                </a:r>
                <a:r>
                  <a:rPr lang="en-US" dirty="0" err="1"/>
                  <a:t>tlaků</a:t>
                </a:r>
                <a:r>
                  <a:rPr lang="en-US" dirty="0"/>
                  <a:t>) </a:t>
                </a:r>
                <a:r>
                  <a:rPr lang="en-US" dirty="0" err="1"/>
                  <a:t>produktů</a:t>
                </a:r>
                <a:r>
                  <a:rPr lang="en-US" dirty="0"/>
                  <a:t> a </a:t>
                </a:r>
                <a:r>
                  <a:rPr lang="en-US" dirty="0" err="1"/>
                  <a:t>výchozích</a:t>
                </a:r>
                <a:r>
                  <a:rPr lang="en-US" dirty="0"/>
                  <a:t> </a:t>
                </a:r>
                <a:r>
                  <a:rPr lang="en-US" dirty="0" err="1"/>
                  <a:t>látek</a:t>
                </a:r>
                <a:r>
                  <a:rPr lang="en-US" dirty="0"/>
                  <a:t> v </a:t>
                </a:r>
                <a:r>
                  <a:rPr lang="en-US" dirty="0" err="1"/>
                  <a:t>chemické</a:t>
                </a:r>
                <a:r>
                  <a:rPr lang="en-US" dirty="0"/>
                  <a:t> </a:t>
                </a:r>
                <a:r>
                  <a:rPr lang="en-US" dirty="0" err="1"/>
                  <a:t>rovnováze</a:t>
                </a:r>
                <a:r>
                  <a:rPr lang="en-US" dirty="0"/>
                  <a:t>. </a:t>
                </a:r>
                <a:r>
                  <a:rPr lang="en-US" dirty="0" err="1"/>
                  <a:t>Charakterizuje</a:t>
                </a:r>
                <a:r>
                  <a:rPr lang="en-US" dirty="0"/>
                  <a:t>, </a:t>
                </a:r>
                <a:r>
                  <a:rPr lang="en-US" dirty="0" err="1"/>
                  <a:t>jak</a:t>
                </a:r>
                <a:r>
                  <a:rPr lang="en-US" dirty="0"/>
                  <a:t> </a:t>
                </a:r>
                <a:r>
                  <a:rPr lang="en-US" dirty="0" err="1"/>
                  <a:t>moc</a:t>
                </a:r>
                <a:r>
                  <a:rPr lang="en-US" dirty="0"/>
                  <a:t> </a:t>
                </a:r>
                <a:r>
                  <a:rPr lang="en-US" dirty="0" err="1"/>
                  <a:t>reakce</a:t>
                </a:r>
                <a:r>
                  <a:rPr lang="en-US" dirty="0"/>
                  <a:t> </a:t>
                </a:r>
                <a:r>
                  <a:rPr lang="en-US" dirty="0" err="1"/>
                  <a:t>probíhá</a:t>
                </a:r>
                <a:r>
                  <a:rPr lang="en-US" dirty="0"/>
                  <a:t> </a:t>
                </a:r>
                <a:r>
                  <a:rPr lang="en-US" dirty="0" err="1"/>
                  <a:t>ve</a:t>
                </a:r>
                <a:r>
                  <a:rPr lang="en-US" dirty="0"/>
                  <a:t> </a:t>
                </a:r>
                <a:r>
                  <a:rPr lang="en-US" dirty="0" err="1"/>
                  <a:t>prospěch</a:t>
                </a:r>
                <a:r>
                  <a:rPr lang="en-US" dirty="0"/>
                  <a:t> </a:t>
                </a:r>
                <a:r>
                  <a:rPr lang="en-US" dirty="0" err="1"/>
                  <a:t>produktů</a:t>
                </a:r>
                <a:r>
                  <a:rPr lang="en-US" dirty="0"/>
                  <a:t> </a:t>
                </a:r>
                <a:r>
                  <a:rPr lang="en-US" dirty="0" err="1"/>
                  <a:t>nebo</a:t>
                </a:r>
                <a:r>
                  <a:rPr lang="en-US" dirty="0"/>
                  <a:t> </a:t>
                </a:r>
                <a:r>
                  <a:rPr lang="en-US" dirty="0" err="1"/>
                  <a:t>reaktantů</a:t>
                </a:r>
                <a:endParaRPr lang="cs-CZ" dirty="0"/>
              </a:p>
              <a:p>
                <a:r>
                  <a:rPr lang="cs-CZ" dirty="0"/>
                  <a:t>Pro reakci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m:rPr>
                        <m:sty m:val="p"/>
                      </m:rPr>
                      <a:rPr lang="en-US" i="0" dirty="0" err="1" smtClean="0">
                        <a:latin typeface="Cambria Math" panose="02040503050406030204" pitchFamily="18" charset="0"/>
                      </a:rPr>
                      <m:t>B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⇌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m:rPr>
                        <m:sty m:val="p"/>
                      </m:rPr>
                      <a:rPr lang="en-US" i="0" dirty="0" err="1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m:rPr>
                        <m:sty m:val="p"/>
                      </m:rPr>
                      <a:rPr lang="en-US" i="0" dirty="0" err="1" smtClean="0">
                        <a:latin typeface="Cambria Math" panose="02040503050406030204" pitchFamily="18" charset="0"/>
                      </a:rPr>
                      <m:t>D</m:t>
                    </m:r>
                  </m:oMath>
                </a14:m>
                <a:r>
                  <a:rPr lang="cs-CZ" dirty="0"/>
                  <a:t> (kde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cs-CZ" dirty="0"/>
                  <a:t>,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cs-CZ" dirty="0"/>
                  <a:t>,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cs-CZ" dirty="0"/>
                  <a:t>,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cs-CZ" dirty="0"/>
                  <a:t> jsou s</a:t>
                </a:r>
                <a:r>
                  <a:rPr lang="en-US" dirty="0" err="1"/>
                  <a:t>techiometrické</a:t>
                </a:r>
                <a:r>
                  <a:rPr lang="en-US" dirty="0"/>
                  <a:t> </a:t>
                </a:r>
                <a:r>
                  <a:rPr lang="en-US" dirty="0" err="1"/>
                  <a:t>koeficienty</a:t>
                </a:r>
                <a:r>
                  <a:rPr lang="cs-CZ" dirty="0"/>
                  <a:t>) platí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dirty="0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cs-CZ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cs-CZ" b="0" i="0" dirty="0" smtClean="0">
                                      <a:latin typeface="Cambria Math" panose="02040503050406030204" pitchFamily="18" charset="0"/>
                                    </a:rPr>
                                    <m:t>C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b="0" i="1" dirty="0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cs-CZ" b="0" i="0" dirty="0" smtClean="0">
                                      <a:latin typeface="Cambria Math" panose="02040503050406030204" pitchFamily="18" charset="0"/>
                                    </a:rPr>
                                    <m:t>D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b="0" i="1" dirty="0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cs-CZ" b="0" i="0" dirty="0" smtClean="0"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b="0" i="1" dirty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cs-CZ" b="0" i="0" dirty="0" smtClean="0">
                                      <a:latin typeface="Cambria Math" panose="02040503050406030204" pitchFamily="18" charset="0"/>
                                    </a:rPr>
                                    <m:t>B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b="0" i="1" dirty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p>
                          </m:sSup>
                        </m:den>
                      </m:f>
                      <m:r>
                        <a:rPr lang="cs-CZ" b="0" i="1" dirty="0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cs-CZ" b="0" dirty="0"/>
              </a:p>
              <a:p>
                <a:pPr marL="0" indent="0">
                  <a:buNone/>
                </a:pPr>
                <a:r>
                  <a:rPr lang="cs-CZ" dirty="0"/>
                  <a:t>  kde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cs-CZ" dirty="0">
                            <a:latin typeface="Cambria Math" panose="02040503050406030204" pitchFamily="18" charset="0"/>
                          </a:rPr>
                          <m:t>A</m:t>
                        </m:r>
                      </m:e>
                    </m:d>
                  </m:oMath>
                </a14:m>
                <a:r>
                  <a:rPr lang="cs-CZ" dirty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cs-CZ" b="0" i="0" dirty="0" smtClean="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</m:d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cs-CZ" b="0" i="0" dirty="0" smtClean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d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cs-CZ" b="0" i="0" dirty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</m:d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cs-CZ" dirty="0"/>
                  <a:t>jsou </a:t>
                </a:r>
                <a:r>
                  <a:rPr lang="en-US" dirty="0" err="1"/>
                  <a:t>molární</a:t>
                </a:r>
                <a:r>
                  <a:rPr lang="en-US" dirty="0"/>
                  <a:t> </a:t>
                </a:r>
                <a:r>
                  <a:rPr lang="en-US" dirty="0" err="1"/>
                  <a:t>koncentrace</a:t>
                </a:r>
                <a:r>
                  <a:rPr lang="cs-CZ" dirty="0"/>
                  <a:t> látek</a:t>
                </a:r>
              </a:p>
            </p:txBody>
          </p:sp>
        </mc:Choice>
        <mc:Fallback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  <a:blipFill>
                <a:blip r:embed="rId3"/>
                <a:stretch>
                  <a:fillRect l="-846" t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2468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cs-CZ" b="1" dirty="0"/>
                  <a:t>Gibbsova energie: Souvislost s rovnovážnou konstantou</a:t>
                </a:r>
                <a:r>
                  <a:rPr lang="en-US" b="1" dirty="0"/>
                  <a:t> </a:t>
                </a:r>
                <a:endParaRPr lang="cs-CZ" b="1" dirty="0"/>
              </a:p>
              <a:p>
                <a:r>
                  <a:rPr lang="en-US" dirty="0" err="1"/>
                  <a:t>Rovnovážnou</a:t>
                </a:r>
                <a:r>
                  <a:rPr lang="en-US" dirty="0"/>
                  <a:t> </a:t>
                </a:r>
                <a:r>
                  <a:rPr lang="en-US" dirty="0" err="1"/>
                  <a:t>konstantu</a:t>
                </a:r>
                <a:r>
                  <a:rPr lang="en-US" dirty="0"/>
                  <a:t> </a:t>
                </a:r>
                <a:r>
                  <a:rPr lang="en-US" dirty="0" err="1"/>
                  <a:t>lze</a:t>
                </a:r>
                <a:r>
                  <a:rPr lang="en-US" dirty="0"/>
                  <a:t> </a:t>
                </a:r>
                <a:r>
                  <a:rPr lang="en-US" dirty="0" err="1"/>
                  <a:t>vypočítat</a:t>
                </a:r>
                <a:r>
                  <a:rPr lang="en-US" dirty="0"/>
                  <a:t> </a:t>
                </a:r>
                <a:r>
                  <a:rPr lang="en-US" dirty="0" err="1"/>
                  <a:t>přímo</a:t>
                </a:r>
                <a:r>
                  <a:rPr lang="en-US" dirty="0"/>
                  <a:t> z </a:t>
                </a:r>
                <a:r>
                  <a:rPr lang="en-US" dirty="0" err="1"/>
                  <a:t>Gibbsovy</a:t>
                </a:r>
                <a:r>
                  <a:rPr lang="en-US" dirty="0"/>
                  <a:t> </a:t>
                </a:r>
                <a:r>
                  <a:rPr lang="en-US" dirty="0" err="1"/>
                  <a:t>energie</a:t>
                </a:r>
                <a:r>
                  <a:rPr lang="en-US" dirty="0"/>
                  <a:t> </a:t>
                </a:r>
                <a:r>
                  <a:rPr lang="en-US" dirty="0" err="1"/>
                  <a:t>reakce</a:t>
                </a:r>
                <a:r>
                  <a:rPr lang="en-US" dirty="0"/>
                  <a:t> </a:t>
                </a:r>
                <a:r>
                  <a:rPr lang="en-US" dirty="0" err="1"/>
                  <a:t>podle</a:t>
                </a:r>
                <a:r>
                  <a:rPr lang="en-US" dirty="0"/>
                  <a:t> </a:t>
                </a:r>
                <a:r>
                  <a:rPr lang="en-US" dirty="0" err="1"/>
                  <a:t>vztahu</a:t>
                </a:r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0" dirty="0" smtClean="0">
                          <a:latin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b="0" i="1" dirty="0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p>
                          <m:r>
                            <a:rPr lang="cs-CZ" b="0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i="1" dirty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i="1" dirty="0" err="1">
                          <a:latin typeface="Cambria Math" panose="02040503050406030204" pitchFamily="18" charset="0"/>
                        </a:rPr>
                        <m:t>𝑅𝑇</m:t>
                      </m:r>
                      <m:r>
                        <a:rPr lang="cs-CZ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0" dirty="0" err="1">
                          <a:latin typeface="Cambria Math" panose="02040503050406030204" pitchFamily="18" charset="0"/>
                        </a:rPr>
                        <m:t>ln</m:t>
                      </m:r>
                      <m:r>
                        <a:rPr lang="en-US" i="1" dirty="0" err="1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cs-CZ" b="0" i="1" dirty="0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r>
                  <a:rPr lang="en-US" dirty="0" err="1"/>
                  <a:t>kde</a:t>
                </a:r>
                <a:endParaRPr lang="en-US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dirty="0">
                        <a:latin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p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cs-CZ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je </a:t>
                </a:r>
                <a:r>
                  <a:rPr lang="en-US" dirty="0" err="1"/>
                  <a:t>standardní</a:t>
                </a:r>
                <a:r>
                  <a:rPr lang="en-US" dirty="0"/>
                  <a:t> </a:t>
                </a:r>
                <a:r>
                  <a:rPr lang="en-US" dirty="0" err="1"/>
                  <a:t>změna</a:t>
                </a:r>
                <a:r>
                  <a:rPr lang="en-US" dirty="0"/>
                  <a:t> </a:t>
                </a:r>
                <a:r>
                  <a:rPr lang="en-US" dirty="0" err="1"/>
                  <a:t>Gibbsovy</a:t>
                </a:r>
                <a:r>
                  <a:rPr lang="en-US" dirty="0"/>
                  <a:t> </a:t>
                </a:r>
                <a:r>
                  <a:rPr lang="en-US" dirty="0" err="1"/>
                  <a:t>energie</a:t>
                </a:r>
                <a:r>
                  <a:rPr lang="en-US" dirty="0"/>
                  <a:t> </a:t>
                </a:r>
                <a:r>
                  <a:rPr lang="en-US" dirty="0" err="1"/>
                  <a:t>reakce</a:t>
                </a:r>
                <a:r>
                  <a:rPr lang="en-US" dirty="0"/>
                  <a:t>,</a:t>
                </a: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je </a:t>
                </a:r>
                <a:r>
                  <a:rPr lang="en-US" dirty="0" err="1"/>
                  <a:t>univerzální</a:t>
                </a:r>
                <a:r>
                  <a:rPr lang="en-US" dirty="0"/>
                  <a:t> </a:t>
                </a:r>
                <a:r>
                  <a:rPr lang="en-US" dirty="0" err="1"/>
                  <a:t>plynová</a:t>
                </a:r>
                <a:r>
                  <a:rPr lang="en-US" dirty="0"/>
                  <a:t> </a:t>
                </a:r>
                <a:r>
                  <a:rPr lang="en-US" dirty="0" err="1"/>
                  <a:t>konstanta</a:t>
                </a:r>
                <a:r>
                  <a:rPr lang="en-US" dirty="0"/>
                  <a:t>,</a:t>
                </a: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je </a:t>
                </a:r>
                <a:r>
                  <a:rPr lang="cs-CZ" dirty="0"/>
                  <a:t>termodynamická </a:t>
                </a:r>
                <a:r>
                  <a:rPr lang="en-US" dirty="0" err="1"/>
                  <a:t>teplota</a:t>
                </a:r>
                <a:endParaRPr lang="en-US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  <a:blipFill>
                <a:blip r:embed="rId3"/>
                <a:stretch>
                  <a:fillRect l="-846" t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9285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cs-CZ" b="1" dirty="0"/>
                  <a:t>Gibbsova energie: Souvislost s rovnovážnou konstantou</a:t>
                </a:r>
                <a:r>
                  <a:rPr lang="en-US" b="1" dirty="0"/>
                  <a:t> </a:t>
                </a:r>
                <a:endParaRPr lang="cs-CZ" b="1" dirty="0"/>
              </a:p>
              <a:p>
                <a:r>
                  <a:rPr lang="en-US" dirty="0" err="1"/>
                  <a:t>Rovnovážnou</a:t>
                </a:r>
                <a:r>
                  <a:rPr lang="en-US" dirty="0"/>
                  <a:t> </a:t>
                </a:r>
                <a:r>
                  <a:rPr lang="en-US" dirty="0" err="1"/>
                  <a:t>konstantu</a:t>
                </a:r>
                <a:r>
                  <a:rPr lang="en-US" dirty="0"/>
                  <a:t> </a:t>
                </a:r>
                <a:r>
                  <a:rPr lang="en-US" dirty="0" err="1"/>
                  <a:t>lze</a:t>
                </a:r>
                <a:r>
                  <a:rPr lang="en-US" dirty="0"/>
                  <a:t> </a:t>
                </a:r>
                <a:r>
                  <a:rPr lang="en-US" dirty="0" err="1"/>
                  <a:t>vypočítat</a:t>
                </a:r>
                <a:r>
                  <a:rPr lang="en-US" dirty="0"/>
                  <a:t> </a:t>
                </a:r>
                <a:r>
                  <a:rPr lang="en-US" dirty="0" err="1"/>
                  <a:t>přímo</a:t>
                </a:r>
                <a:r>
                  <a:rPr lang="en-US" dirty="0"/>
                  <a:t> z </a:t>
                </a:r>
                <a:r>
                  <a:rPr lang="en-US" dirty="0" err="1"/>
                  <a:t>Gibbsovy</a:t>
                </a:r>
                <a:r>
                  <a:rPr lang="en-US" dirty="0"/>
                  <a:t> </a:t>
                </a:r>
                <a:r>
                  <a:rPr lang="en-US" dirty="0" err="1"/>
                  <a:t>energie</a:t>
                </a:r>
                <a:r>
                  <a:rPr lang="en-US" dirty="0"/>
                  <a:t> </a:t>
                </a:r>
                <a:r>
                  <a:rPr lang="en-US" dirty="0" err="1"/>
                  <a:t>reakce</a:t>
                </a:r>
                <a:r>
                  <a:rPr lang="en-US" dirty="0"/>
                  <a:t> </a:t>
                </a:r>
                <a:r>
                  <a:rPr lang="en-US" dirty="0" err="1"/>
                  <a:t>podle</a:t>
                </a:r>
                <a:r>
                  <a:rPr lang="en-US" dirty="0"/>
                  <a:t> </a:t>
                </a:r>
                <a:r>
                  <a:rPr lang="en-US" dirty="0" err="1"/>
                  <a:t>vztahu</a:t>
                </a:r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0" dirty="0" smtClean="0">
                          <a:latin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b="0" i="1" dirty="0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p>
                          <m:r>
                            <a:rPr lang="cs-CZ" b="0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i="1" dirty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i="1" dirty="0" err="1">
                          <a:latin typeface="Cambria Math" panose="02040503050406030204" pitchFamily="18" charset="0"/>
                        </a:rPr>
                        <m:t>𝑅𝑇</m:t>
                      </m:r>
                      <m:r>
                        <a:rPr lang="cs-CZ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0" dirty="0" err="1">
                          <a:latin typeface="Cambria Math" panose="02040503050406030204" pitchFamily="18" charset="0"/>
                        </a:rPr>
                        <m:t>ln</m:t>
                      </m:r>
                      <m:r>
                        <a:rPr lang="en-US" i="1" dirty="0" err="1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cs-CZ" dirty="0"/>
              </a:p>
              <a:p>
                <a:r>
                  <a:rPr lang="en-US" dirty="0" err="1"/>
                  <a:t>Platí</a:t>
                </a:r>
                <a:r>
                  <a:rPr lang="en-US" dirty="0"/>
                  <a:t>:</a:t>
                </a:r>
              </a:p>
              <a:p>
                <a:pPr lvl="1"/>
                <a:r>
                  <a:rPr lang="en-US" dirty="0" err="1"/>
                  <a:t>Pokud</a:t>
                </a:r>
                <a:r>
                  <a:rPr lang="en-US" dirty="0"/>
                  <a:t> je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≫1</m:t>
                    </m:r>
                  </m:oMath>
                </a14:m>
                <a:r>
                  <a:rPr lang="cs-CZ" dirty="0"/>
                  <a:t> </a:t>
                </a:r>
                <a:r>
                  <a:rPr lang="cs-CZ" dirty="0">
                    <a:latin typeface="Calibri" panose="020F0502020204030204" pitchFamily="34" charset="0"/>
                  </a:rPr>
                  <a:t>→</a:t>
                </a:r>
                <a:r>
                  <a:rPr lang="en-US" dirty="0"/>
                  <a:t> </a:t>
                </a:r>
                <a:r>
                  <a:rPr lang="en-US" dirty="0" err="1"/>
                  <a:t>rovnováha</a:t>
                </a:r>
                <a:r>
                  <a:rPr lang="en-US" dirty="0"/>
                  <a:t> je </a:t>
                </a:r>
                <a:r>
                  <a:rPr lang="en-US" dirty="0" err="1"/>
                  <a:t>silně</a:t>
                </a:r>
                <a:r>
                  <a:rPr lang="en-US" dirty="0"/>
                  <a:t> </a:t>
                </a:r>
                <a:r>
                  <a:rPr lang="en-US" dirty="0" err="1"/>
                  <a:t>posunutá</a:t>
                </a:r>
                <a:r>
                  <a:rPr lang="en-US" dirty="0"/>
                  <a:t> k </a:t>
                </a:r>
                <a:r>
                  <a:rPr lang="en-US" dirty="0" err="1"/>
                  <a:t>produktům</a:t>
                </a:r>
                <a:endParaRPr lang="en-US" dirty="0"/>
              </a:p>
              <a:p>
                <a:pPr lvl="1"/>
                <a:r>
                  <a:rPr lang="en-US" dirty="0" err="1"/>
                  <a:t>Pokud</a:t>
                </a:r>
                <a:r>
                  <a:rPr lang="en-US" dirty="0"/>
                  <a:t> je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≪1</m:t>
                    </m:r>
                  </m:oMath>
                </a14:m>
                <a:r>
                  <a:rPr lang="cs-CZ" dirty="0"/>
                  <a:t> </a:t>
                </a:r>
                <a:r>
                  <a:rPr lang="cs-CZ" dirty="0">
                    <a:latin typeface="Calibri" panose="020F0502020204030204" pitchFamily="34" charset="0"/>
                  </a:rPr>
                  <a:t>→</a:t>
                </a:r>
                <a:r>
                  <a:rPr lang="en-US" dirty="0"/>
                  <a:t> </a:t>
                </a:r>
                <a:r>
                  <a:rPr lang="en-US" dirty="0" err="1"/>
                  <a:t>rovnováha</a:t>
                </a:r>
                <a:r>
                  <a:rPr lang="en-US" dirty="0"/>
                  <a:t> je </a:t>
                </a:r>
                <a:r>
                  <a:rPr lang="en-US" dirty="0" err="1"/>
                  <a:t>silně</a:t>
                </a:r>
                <a:r>
                  <a:rPr lang="en-US" dirty="0"/>
                  <a:t> </a:t>
                </a:r>
                <a:r>
                  <a:rPr lang="en-US" dirty="0" err="1"/>
                  <a:t>posunutá</a:t>
                </a:r>
                <a:r>
                  <a:rPr lang="en-US" dirty="0"/>
                  <a:t> k </a:t>
                </a:r>
                <a:r>
                  <a:rPr lang="en-US" dirty="0" err="1"/>
                  <a:t>reaktantům</a:t>
                </a:r>
                <a:endParaRPr lang="en-US" dirty="0"/>
              </a:p>
              <a:p>
                <a:pPr lvl="1"/>
                <a:r>
                  <a:rPr lang="en-US" dirty="0" err="1"/>
                  <a:t>Pokud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≈1</m:t>
                    </m:r>
                  </m:oMath>
                </a14:m>
                <a:r>
                  <a:rPr lang="cs-CZ" dirty="0"/>
                  <a:t> </a:t>
                </a:r>
                <a:r>
                  <a:rPr lang="cs-CZ" dirty="0">
                    <a:latin typeface="Calibri" panose="020F0502020204030204" pitchFamily="34" charset="0"/>
                  </a:rPr>
                  <a:t>→</a:t>
                </a:r>
                <a:r>
                  <a:rPr lang="en-US" dirty="0"/>
                  <a:t> v </a:t>
                </a:r>
                <a:r>
                  <a:rPr lang="en-US" dirty="0" err="1"/>
                  <a:t>rovnováze</a:t>
                </a:r>
                <a:r>
                  <a:rPr lang="en-US" dirty="0"/>
                  <a:t> </a:t>
                </a:r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přítomné</a:t>
                </a:r>
                <a:r>
                  <a:rPr lang="en-US" dirty="0"/>
                  <a:t> v </a:t>
                </a:r>
                <a:r>
                  <a:rPr lang="en-US" dirty="0" err="1"/>
                  <a:t>podobném</a:t>
                </a:r>
                <a:r>
                  <a:rPr lang="en-US" dirty="0"/>
                  <a:t> </a:t>
                </a:r>
                <a:r>
                  <a:rPr lang="en-US" dirty="0" err="1"/>
                  <a:t>množství</a:t>
                </a:r>
                <a:r>
                  <a:rPr lang="en-US" dirty="0"/>
                  <a:t> </a:t>
                </a:r>
                <a:r>
                  <a:rPr lang="en-US" dirty="0" err="1"/>
                  <a:t>produkty</a:t>
                </a:r>
                <a:r>
                  <a:rPr lang="en-US" dirty="0"/>
                  <a:t> </a:t>
                </a:r>
                <a:r>
                  <a:rPr lang="en-US" dirty="0" err="1"/>
                  <a:t>i</a:t>
                </a:r>
                <a:r>
                  <a:rPr lang="en-US" dirty="0"/>
                  <a:t> </a:t>
                </a:r>
                <a:r>
                  <a:rPr lang="en-US" dirty="0" err="1"/>
                  <a:t>reaktanty</a:t>
                </a:r>
                <a:endParaRPr lang="en-US" dirty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  <a:blipFill>
                <a:blip r:embed="rId3"/>
                <a:stretch>
                  <a:fillRect l="-846" t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2842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cs-CZ" b="1" dirty="0"/>
                  <a:t>Gibbsova energie: Souvislost s rovnovážnou konstantou</a:t>
                </a:r>
                <a:r>
                  <a:rPr lang="en-US" b="1" dirty="0"/>
                  <a:t> </a:t>
                </a:r>
                <a:endParaRPr lang="cs-CZ" b="1" dirty="0"/>
              </a:p>
              <a:p>
                <a:r>
                  <a:rPr lang="en-US" dirty="0" err="1"/>
                  <a:t>Van't</a:t>
                </a:r>
                <a:r>
                  <a:rPr lang="en-US" dirty="0"/>
                  <a:t> </a:t>
                </a:r>
                <a:r>
                  <a:rPr lang="en-US" dirty="0" err="1"/>
                  <a:t>Hoffova</a:t>
                </a:r>
                <a:r>
                  <a:rPr lang="en-US" dirty="0"/>
                  <a:t> </a:t>
                </a:r>
                <a:r>
                  <a:rPr lang="en-US" dirty="0" err="1"/>
                  <a:t>rovnice</a:t>
                </a:r>
                <a:r>
                  <a:rPr lang="en-US" dirty="0"/>
                  <a:t> </a:t>
                </a:r>
                <a:r>
                  <a:rPr lang="en-US" dirty="0" err="1"/>
                  <a:t>popisuje</a:t>
                </a:r>
                <a:r>
                  <a:rPr lang="en-US" dirty="0"/>
                  <a:t>, </a:t>
                </a:r>
                <a:r>
                  <a:rPr lang="en-US" dirty="0" err="1"/>
                  <a:t>jak</a:t>
                </a:r>
                <a:r>
                  <a:rPr lang="en-US" dirty="0"/>
                  <a:t> se </a:t>
                </a:r>
                <a:r>
                  <a:rPr lang="en-US" dirty="0" err="1"/>
                  <a:t>rovnovážná</a:t>
                </a:r>
                <a:r>
                  <a:rPr lang="en-US" dirty="0"/>
                  <a:t> </a:t>
                </a:r>
                <a:r>
                  <a:rPr lang="en-US" dirty="0" err="1"/>
                  <a:t>konstanta</a:t>
                </a:r>
                <a:r>
                  <a:rPr lang="en-US" dirty="0"/>
                  <a:t> </a:t>
                </a:r>
                <a:r>
                  <a:rPr lang="en-US" dirty="0" err="1"/>
                  <a:t>chemické</a:t>
                </a:r>
                <a:r>
                  <a:rPr lang="en-US" dirty="0"/>
                  <a:t> </a:t>
                </a:r>
                <a:r>
                  <a:rPr lang="en-US" dirty="0" err="1"/>
                  <a:t>reakce</a:t>
                </a:r>
                <a:r>
                  <a:rPr lang="en-US" dirty="0"/>
                  <a:t> </a:t>
                </a:r>
                <a:r>
                  <a:rPr lang="en-US" dirty="0" err="1"/>
                  <a:t>mění</a:t>
                </a:r>
                <a:r>
                  <a:rPr lang="en-US" dirty="0"/>
                  <a:t> s </a:t>
                </a:r>
                <a:r>
                  <a:rPr lang="en-US" dirty="0" err="1"/>
                  <a:t>teplotou</a:t>
                </a:r>
                <a:r>
                  <a:rPr lang="en-US" dirty="0"/>
                  <a:t>. </a:t>
                </a:r>
                <a:r>
                  <a:rPr lang="cs-CZ" dirty="0"/>
                  <a:t>V</a:t>
                </a:r>
                <a:r>
                  <a:rPr lang="en-US" dirty="0"/>
                  <a:t> </a:t>
                </a:r>
                <a:r>
                  <a:rPr lang="en-US" dirty="0" err="1"/>
                  <a:t>diferenciální</a:t>
                </a:r>
                <a:r>
                  <a:rPr lang="en-US" dirty="0"/>
                  <a:t> form</a:t>
                </a:r>
                <a:r>
                  <a:rPr lang="cs-CZ" dirty="0"/>
                  <a:t>ě:</a:t>
                </a:r>
              </a:p>
              <a:p>
                <a:endParaRPr lang="cs-CZ" sz="5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b="0" i="0" smtClean="0">
                              <a:latin typeface="Cambria Math" panose="02040503050406030204" pitchFamily="18" charset="0"/>
                            </a:rPr>
                            <m:t>d</m:t>
                          </m:r>
                          <m:func>
                            <m:func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cs-CZ" b="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func>
                        </m:num>
                        <m:den>
                          <m:r>
                            <m:rPr>
                              <m:sty m:val="p"/>
                            </m:rPr>
                            <a:rPr lang="cs-CZ" b="0" i="0" smtClean="0">
                              <a:latin typeface="Cambria Math" panose="02040503050406030204" pitchFamily="18" charset="0"/>
                            </a:rPr>
                            <m:t>d</m:t>
                          </m:r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dirty="0">
                              <a:latin typeface="Cambria Math" panose="02040503050406030204" pitchFamily="18" charset="0"/>
                            </a:rPr>
                            <m:t>Δ</m:t>
                          </m:r>
                          <m:sSup>
                            <m:sSup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b="0" i="1" dirty="0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cs-CZ" i="1" dirty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p>
                          </m:sSup>
                        </m:num>
                        <m:den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sSup>
                            <m:sSup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cs-CZ" i="1" dirty="0">
                  <a:latin typeface="Cambria Math" panose="02040503050406030204" pitchFamily="18" charset="0"/>
                </a:endParaRPr>
              </a:p>
              <a:p>
                <a:r>
                  <a:rPr lang="cs-CZ" dirty="0"/>
                  <a:t>Je-li reakce exotermická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dirty="0">
                        <a:latin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cs-CZ" dirty="0"/>
                  <a:t>), zvýšení teploty vede ke snížení rovnovážné konstanty (posun rovnováhy k reaktantům)</a:t>
                </a:r>
              </a:p>
              <a:p>
                <a:r>
                  <a:rPr lang="cs-CZ" dirty="0"/>
                  <a:t>Je-li reakce endotermická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dirty="0">
                        <a:latin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cs-CZ" dirty="0"/>
                  <a:t>), zvýšení teploty způsobí zvýšení rovnovážné konstanty (rovnováha se posouvá k produktům)</a:t>
                </a:r>
              </a:p>
            </p:txBody>
          </p:sp>
        </mc:Choice>
        <mc:Fallback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  <a:blipFill>
                <a:blip r:embed="rId3"/>
                <a:stretch>
                  <a:fillRect l="-846" t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0134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10811165" cy="452112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b="1" dirty="0" err="1"/>
              <a:t>Le</a:t>
            </a:r>
            <a:r>
              <a:rPr lang="cs-CZ" b="1" dirty="0"/>
              <a:t> </a:t>
            </a:r>
            <a:r>
              <a:rPr lang="cs-CZ" b="1" dirty="0" err="1"/>
              <a:t>Chatelierův</a:t>
            </a:r>
            <a:r>
              <a:rPr lang="cs-CZ" b="1" dirty="0"/>
              <a:t> princip</a:t>
            </a:r>
          </a:p>
          <a:p>
            <a:pPr marL="0" indent="0">
              <a:buNone/>
            </a:pPr>
            <a:r>
              <a:rPr lang="cs-CZ" dirty="0"/>
              <a:t>„Pokud dojde k narušení chemické rovnováhy vnějším zásahem (změnou koncentrace, tlaku, teploty), rovnováha se posune takovým směrem, který tento vnější zásah kompenzuje.“</a:t>
            </a:r>
          </a:p>
          <a:p>
            <a:pPr marL="0" indent="0">
              <a:buNone/>
            </a:pPr>
            <a:r>
              <a:rPr lang="cs-CZ" dirty="0"/>
              <a:t>Jinými slovy, systém se snaží minimalizovat efekt změny a obnovit rovnováhu</a:t>
            </a:r>
          </a:p>
          <a:p>
            <a:endParaRPr lang="cs-CZ" sz="500" dirty="0"/>
          </a:p>
          <a:p>
            <a:pPr marL="0" indent="0">
              <a:buNone/>
            </a:pPr>
            <a:endParaRPr lang="cs-CZ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cs-CZ" i="1" dirty="0"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1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11022729" cy="452112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b="1" dirty="0" err="1"/>
              <a:t>Le</a:t>
            </a:r>
            <a:r>
              <a:rPr lang="cs-CZ" b="1" dirty="0"/>
              <a:t> </a:t>
            </a:r>
            <a:r>
              <a:rPr lang="cs-CZ" b="1" dirty="0" err="1"/>
              <a:t>Chatelierův</a:t>
            </a:r>
            <a:r>
              <a:rPr lang="cs-CZ" b="1" dirty="0"/>
              <a:t> princip</a:t>
            </a:r>
          </a:p>
          <a:p>
            <a:r>
              <a:rPr lang="cs-CZ" b="1" dirty="0"/>
              <a:t>Změna koncentrace</a:t>
            </a:r>
          </a:p>
          <a:p>
            <a:pPr lvl="1"/>
            <a:r>
              <a:rPr lang="cs-CZ" dirty="0"/>
              <a:t>Pokud zvýšíme koncentraci reaktantu, rovnováha se posune směrem k produktům</a:t>
            </a:r>
          </a:p>
          <a:p>
            <a:pPr lvl="1"/>
            <a:r>
              <a:rPr lang="cs-CZ" dirty="0"/>
              <a:t>Pokud odebereme produkt z reakční směsi, rovnováha se opět posune směrem k produktům (tvorba produktů je zvýhodněna)</a:t>
            </a:r>
          </a:p>
          <a:p>
            <a:r>
              <a:rPr lang="cs-CZ" b="1" dirty="0"/>
              <a:t>Změna tlaku </a:t>
            </a:r>
            <a:r>
              <a:rPr lang="cs-CZ" dirty="0"/>
              <a:t>(platí pouze pro plynné reakce)</a:t>
            </a:r>
          </a:p>
          <a:p>
            <a:pPr lvl="1"/>
            <a:r>
              <a:rPr lang="cs-CZ" dirty="0"/>
              <a:t>Zvýšení tlaku vede k posunu rovnováhy ve směru menšího počtu molů plynu (protože to vede ke snížení objemu, a tedy zmírnění změny tlaku)</a:t>
            </a:r>
          </a:p>
          <a:p>
            <a:pPr lvl="1"/>
            <a:r>
              <a:rPr lang="cs-CZ" dirty="0"/>
              <a:t>Snížení tlaku naopak vede k posunu směrem většího počtu molů plynu</a:t>
            </a:r>
          </a:p>
          <a:p>
            <a:r>
              <a:rPr lang="cs-CZ" b="1" dirty="0"/>
              <a:t>Změna teploty</a:t>
            </a:r>
          </a:p>
          <a:p>
            <a:pPr lvl="1"/>
            <a:r>
              <a:rPr lang="cs-CZ" dirty="0"/>
              <a:t>Zvýšení teploty posune rovnováhu směrem endotermické reakce</a:t>
            </a:r>
          </a:p>
          <a:p>
            <a:pPr lvl="1"/>
            <a:r>
              <a:rPr lang="cs-CZ" dirty="0"/>
              <a:t>Snížení teploty posune rovnováhu směrem exotermické reakce</a:t>
            </a:r>
            <a:endParaRPr lang="cs-CZ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cs-CZ" i="1" dirty="0"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4831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11022729" cy="4521127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cs-CZ" b="1" dirty="0"/>
                  <a:t>Le </a:t>
                </a:r>
                <a:r>
                  <a:rPr lang="cs-CZ" b="1" dirty="0" err="1"/>
                  <a:t>Chatelierův</a:t>
                </a:r>
                <a:r>
                  <a:rPr lang="cs-CZ" b="1" dirty="0"/>
                  <a:t> princip: Haber-</a:t>
                </a:r>
                <a:r>
                  <a:rPr lang="cs-CZ" b="1" dirty="0" err="1"/>
                  <a:t>Boschova</a:t>
                </a:r>
                <a:r>
                  <a:rPr lang="cs-CZ" b="1" dirty="0"/>
                  <a:t> syntéza</a:t>
                </a:r>
              </a:p>
              <a:p>
                <a:pPr marL="0" lvl="0" indent="0">
                  <a:buNone/>
                </a:pPr>
                <a:endParaRPr lang="cs-CZ" sz="500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pt-BR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</m:d>
                      <m:r>
                        <a:rPr lang="pt-BR" i="1" dirty="0" smtClean="0">
                          <a:latin typeface="Cambria Math" panose="02040503050406030204" pitchFamily="18" charset="0"/>
                        </a:rPr>
                        <m:t>+3</m:t>
                      </m:r>
                      <m:sSub>
                        <m:sSubPr>
                          <m:ctrlPr>
                            <a:rPr lang="cs-CZ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pt-BR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</m:d>
                      <m:r>
                        <a:rPr lang="pt-BR" i="1" dirty="0" smtClean="0">
                          <a:latin typeface="Cambria Math" panose="02040503050406030204" pitchFamily="18" charset="0"/>
                        </a:rPr>
                        <m:t>&lt;=&gt;2</m:t>
                      </m:r>
                      <m:r>
                        <a:rPr lang="pt-BR" i="1" dirty="0" smtClean="0">
                          <a:latin typeface="Cambria Math" panose="02040503050406030204" pitchFamily="18" charset="0"/>
                        </a:rPr>
                        <m:t>𝑁</m:t>
                      </m:r>
                      <m:sSub>
                        <m:sSubPr>
                          <m:ctrlPr>
                            <a:rPr lang="cs-CZ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pt-BR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</m:d>
                      <m:r>
                        <a:rPr lang="pt-BR" i="1" dirty="0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cs-CZ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pt-BR" i="0" dirty="0">
                          <a:latin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pt-BR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b="0" i="1" dirty="0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p>
                          <m:r>
                            <a:rPr lang="cs-CZ" b="0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pt-BR" i="1" dirty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pt-BR" i="1" dirty="0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/>
                  <a:t>Potřebujeme atomizovat dusík</a:t>
                </a:r>
              </a:p>
              <a:p>
                <a:pPr marL="0" indent="0">
                  <a:buNone/>
                </a:pPr>
                <a:r>
                  <a:rPr lang="en-US" dirty="0" err="1"/>
                  <a:t>Reakce</a:t>
                </a:r>
                <a:r>
                  <a:rPr lang="en-US" dirty="0"/>
                  <a:t> je </a:t>
                </a:r>
                <a:r>
                  <a:rPr lang="en-US" b="1" dirty="0" err="1"/>
                  <a:t>exotermická</a:t>
                </a:r>
                <a:r>
                  <a:rPr lang="en-US" dirty="0"/>
                  <a:t> a </a:t>
                </a:r>
                <a:r>
                  <a:rPr lang="en-US" dirty="0" err="1"/>
                  <a:t>probíhá</a:t>
                </a:r>
                <a:r>
                  <a:rPr lang="en-US" dirty="0"/>
                  <a:t> se </a:t>
                </a:r>
                <a:r>
                  <a:rPr lang="en-US" dirty="0" err="1"/>
                  <a:t>snížením</a:t>
                </a:r>
                <a:r>
                  <a:rPr lang="en-US" dirty="0"/>
                  <a:t> </a:t>
                </a:r>
                <a:r>
                  <a:rPr lang="en-US" dirty="0" err="1"/>
                  <a:t>počtu</a:t>
                </a:r>
                <a:r>
                  <a:rPr lang="en-US" dirty="0"/>
                  <a:t> </a:t>
                </a:r>
                <a:r>
                  <a:rPr lang="en-US" dirty="0" err="1"/>
                  <a:t>molů</a:t>
                </a:r>
                <a:r>
                  <a:rPr lang="en-US" dirty="0"/>
                  <a:t> </a:t>
                </a:r>
                <a:r>
                  <a:rPr lang="en-US" dirty="0" err="1"/>
                  <a:t>plynu</a:t>
                </a:r>
                <a:r>
                  <a:rPr lang="en-US" dirty="0"/>
                  <a:t> (z 4 </a:t>
                </a:r>
                <a:r>
                  <a:rPr lang="en-US" dirty="0" err="1"/>
                  <a:t>molů</a:t>
                </a:r>
                <a:r>
                  <a:rPr lang="en-US" dirty="0"/>
                  <a:t> </a:t>
                </a:r>
                <a:r>
                  <a:rPr lang="en-US" dirty="0" err="1"/>
                  <a:t>reaktantů</a:t>
                </a:r>
                <a:r>
                  <a:rPr lang="en-US" dirty="0"/>
                  <a:t> </a:t>
                </a:r>
                <a:r>
                  <a:rPr lang="en-US" dirty="0" err="1"/>
                  <a:t>vznikají</a:t>
                </a:r>
                <a:r>
                  <a:rPr lang="en-US" dirty="0"/>
                  <a:t> 2 moly </a:t>
                </a:r>
                <a:r>
                  <a:rPr lang="en-US" dirty="0" err="1"/>
                  <a:t>produktu</a:t>
                </a:r>
                <a:r>
                  <a:rPr lang="en-US" dirty="0"/>
                  <a:t>)</a:t>
                </a: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i="1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11022729" cy="4521127"/>
              </a:xfrm>
              <a:blipFill>
                <a:blip r:embed="rId3"/>
                <a:stretch>
                  <a:fillRect l="-830" t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3782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11162429" cy="4521127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cs-CZ" b="1" dirty="0"/>
                  <a:t>Le </a:t>
                </a:r>
                <a:r>
                  <a:rPr lang="cs-CZ" b="1" dirty="0" err="1"/>
                  <a:t>Chatelierův</a:t>
                </a:r>
                <a:r>
                  <a:rPr lang="cs-CZ" b="1" dirty="0"/>
                  <a:t> princip: Haber-</a:t>
                </a:r>
                <a:r>
                  <a:rPr lang="cs-CZ" b="1" dirty="0" err="1"/>
                  <a:t>Boschova</a:t>
                </a:r>
                <a:r>
                  <a:rPr lang="cs-CZ" b="1" dirty="0"/>
                  <a:t> syntéza</a:t>
                </a:r>
              </a:p>
              <a:p>
                <a:pPr marL="0" lvl="0" indent="0">
                  <a:buNone/>
                </a:pPr>
                <a:endParaRPr lang="cs-CZ" sz="500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pt-BR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</m:d>
                      <m:r>
                        <a:rPr lang="pt-BR" i="1" dirty="0" smtClean="0">
                          <a:latin typeface="Cambria Math" panose="02040503050406030204" pitchFamily="18" charset="0"/>
                        </a:rPr>
                        <m:t>+3</m:t>
                      </m:r>
                      <m:sSub>
                        <m:sSubPr>
                          <m:ctrlPr>
                            <a:rPr lang="cs-CZ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pt-BR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</m:d>
                      <m:r>
                        <a:rPr lang="pt-BR" i="1" dirty="0" smtClean="0">
                          <a:latin typeface="Cambria Math" panose="02040503050406030204" pitchFamily="18" charset="0"/>
                        </a:rPr>
                        <m:t>&lt;=&gt;2</m:t>
                      </m:r>
                      <m:r>
                        <a:rPr lang="pt-BR" i="1" dirty="0" smtClean="0">
                          <a:latin typeface="Cambria Math" panose="02040503050406030204" pitchFamily="18" charset="0"/>
                        </a:rPr>
                        <m:t>𝑁</m:t>
                      </m:r>
                      <m:sSub>
                        <m:sSubPr>
                          <m:ctrlPr>
                            <a:rPr lang="cs-CZ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pt-BR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i="1" dirty="0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</m:d>
                      <m:r>
                        <a:rPr lang="pt-BR" i="1" dirty="0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cs-CZ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pt-BR" i="0" dirty="0">
                          <a:latin typeface="Cambria Math" panose="02040503050406030204" pitchFamily="18" charset="0"/>
                        </a:rPr>
                        <m:t>Δ</m:t>
                      </m:r>
                      <m:sSup>
                        <m:sSupPr>
                          <m:ctrlPr>
                            <a:rPr lang="pt-BR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b="0" i="1" dirty="0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p>
                          <m:r>
                            <a:rPr lang="cs-CZ" b="0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pt-BR" i="1" dirty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pt-BR" i="1" dirty="0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b="1" dirty="0"/>
                  <a:t>Vliv tlaku: </a:t>
                </a:r>
                <a:r>
                  <a:rPr lang="cs-CZ" dirty="0"/>
                  <a:t>Zvýšení tlaku posune rovnováhu doprava (k tvorbě amoniaku), Proto se v průmyslu tato reakce provádí při vysokém tlaku (např. 150–300 barů).</a:t>
                </a:r>
              </a:p>
              <a:p>
                <a:pPr marL="0" indent="0">
                  <a:buNone/>
                </a:pPr>
                <a:r>
                  <a:rPr lang="cs-CZ" b="1" dirty="0"/>
                  <a:t>Vliv teploty: </a:t>
                </a:r>
                <a:r>
                  <a:rPr lang="cs-CZ" dirty="0"/>
                  <a:t>Protože reakce je exotermická (uvolňuje teplo), zvýšení teploty rovnováhu posune doleva, zpět k reaktantům (dusíku a vodíku). Nižší teplota by tedy teoreticky zvýšila výtěžek. Avšak příliš nízká teplota by výrazně zpomalila reakci, proto se průmyslově volí kompromisní teploty (okolo 450 °C).</a:t>
                </a:r>
              </a:p>
              <a:p>
                <a:pPr marL="0" indent="0">
                  <a:buNone/>
                </a:pPr>
                <a:r>
                  <a:rPr lang="cs-CZ" b="1" dirty="0"/>
                  <a:t>Vliv koncentrace: </a:t>
                </a:r>
                <a:r>
                  <a:rPr lang="cs-CZ" dirty="0"/>
                  <a:t>Odebírání produktu (amoniaku) během procesu posunuje rovnováhu doprava a zvyšuje celkový výtěžek reakce.</a:t>
                </a:r>
              </a:p>
              <a:p>
                <a:pPr marL="0" indent="0">
                  <a:buNone/>
                </a:pPr>
                <a:endParaRPr lang="cs-CZ" i="1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11162429" cy="4521127"/>
              </a:xfrm>
              <a:blipFill>
                <a:blip r:embed="rId3"/>
                <a:stretch>
                  <a:fillRect l="-819" t="-1887" r="-1365" b="-6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948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 – shrnutí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3"/>
                <a:ext cx="10349629" cy="4215276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sz="2800" b="1" dirty="0">
                    <a:solidFill>
                      <a:schemeClr val="tx2">
                        <a:lumMod val="50000"/>
                      </a:schemeClr>
                    </a:solidFill>
                  </a:rPr>
                  <a:t>Termodynamika v chemii: </a:t>
                </a:r>
              </a:p>
              <a:p>
                <a:r>
                  <a:rPr lang="cs-CZ" sz="2800" dirty="0">
                    <a:solidFill>
                      <a:schemeClr val="tx2">
                        <a:lumMod val="50000"/>
                      </a:schemeClr>
                    </a:solidFill>
                  </a:rPr>
                  <a:t>Zkoumá energetické změny při chemických reakcích a fyzikálních dějích</a:t>
                </a:r>
              </a:p>
              <a:p>
                <a:r>
                  <a:rPr lang="cs-CZ" sz="2800" dirty="0">
                    <a:solidFill>
                      <a:schemeClr val="tx2">
                        <a:lumMod val="50000"/>
                      </a:schemeClr>
                    </a:solidFill>
                  </a:rPr>
                  <a:t>Pomáhá určit, zda reakce probíhá samovolně, nebo zda vyžaduje dodání energie</a:t>
                </a:r>
              </a:p>
              <a:p>
                <a:pPr marL="0" indent="0">
                  <a:buNone/>
                </a:pPr>
                <a:r>
                  <a:rPr lang="cs-CZ" sz="2800" dirty="0">
                    <a:solidFill>
                      <a:schemeClr val="tx2">
                        <a:lumMod val="50000"/>
                      </a:schemeClr>
                    </a:solidFill>
                  </a:rPr>
                  <a:t>Entropie </a:t>
                </a:r>
                <a14:m>
                  <m:oMath xmlns:m="http://schemas.openxmlformats.org/officeDocument/2006/math">
                    <m:r>
                      <a:rPr lang="cs-CZ" sz="2800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cs-CZ" sz="2800" dirty="0">
                    <a:solidFill>
                      <a:schemeClr val="tx2">
                        <a:lumMod val="50000"/>
                      </a:schemeClr>
                    </a:solidFill>
                  </a:rPr>
                  <a:t> je míra neuspořádanosti systému.</a:t>
                </a:r>
              </a:p>
              <a:p>
                <a:pPr marL="0" indent="0">
                  <a:buNone/>
                </a:pPr>
                <a:r>
                  <a:rPr lang="cs-CZ" sz="2800" dirty="0">
                    <a:solidFill>
                      <a:schemeClr val="tx2">
                        <a:lumMod val="50000"/>
                      </a:schemeClr>
                    </a:solidFill>
                  </a:rPr>
                  <a:t>Při samovolných dějích izolovaného systému entropie roste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i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Δ</m:t>
                    </m:r>
                    <m:r>
                      <a:rPr lang="cs-CZ" sz="28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cs-CZ" sz="28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cs-CZ" sz="2800" dirty="0">
                    <a:solidFill>
                      <a:schemeClr val="tx2">
                        <a:lumMod val="50000"/>
                      </a:schemeClr>
                    </a:solidFill>
                  </a:rPr>
                  <a:t>)</a:t>
                </a:r>
              </a:p>
              <a:p>
                <a:pPr marL="0" indent="0">
                  <a:buNone/>
                </a:pPr>
                <a:r>
                  <a:rPr lang="cs-CZ" sz="2800" b="1" dirty="0" err="1">
                    <a:solidFill>
                      <a:schemeClr val="tx2">
                        <a:lumMod val="50000"/>
                      </a:schemeClr>
                    </a:solidFill>
                  </a:rPr>
                  <a:t>Gibbsova</a:t>
                </a:r>
                <a:r>
                  <a:rPr lang="cs-CZ" sz="2800" b="1" dirty="0">
                    <a:solidFill>
                      <a:schemeClr val="tx2">
                        <a:lumMod val="50000"/>
                      </a:schemeClr>
                    </a:solidFill>
                  </a:rPr>
                  <a:t> energie </a:t>
                </a:r>
                <a:r>
                  <a:rPr lang="cs-CZ" sz="2800" dirty="0">
                    <a:solidFill>
                      <a:schemeClr val="tx2">
                        <a:lumMod val="50000"/>
                      </a:schemeClr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cs-CZ" sz="2800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cs-CZ" sz="2800" dirty="0">
                    <a:solidFill>
                      <a:schemeClr val="tx2">
                        <a:lumMod val="50000"/>
                      </a:schemeClr>
                    </a:solidFill>
                  </a:rPr>
                  <a:t>):</a:t>
                </a:r>
                <a:r>
                  <a:rPr lang="cs-CZ" sz="2800" b="1" dirty="0">
                    <a:solidFill>
                      <a:schemeClr val="tx2">
                        <a:lumMod val="50000"/>
                      </a:schemeClr>
                    </a:solidFill>
                  </a:rPr>
                  <a:t> </a:t>
                </a:r>
                <a:r>
                  <a:rPr lang="cs-CZ" sz="2800" dirty="0">
                    <a:solidFill>
                      <a:schemeClr val="tx2">
                        <a:lumMod val="50000"/>
                      </a:schemeClr>
                    </a:solidFill>
                  </a:rPr>
                  <a:t>Kritérium samovolnosti reakcí za konstantní teploty a tlaku: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i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Δ</m:t>
                    </m:r>
                    <m:r>
                      <a:rPr lang="cs-CZ" sz="28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cs-CZ" sz="28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cs-CZ" sz="2800" dirty="0">
                    <a:solidFill>
                      <a:schemeClr val="tx2">
                        <a:lumMod val="50000"/>
                      </a:schemeClr>
                    </a:solidFill>
                  </a:rPr>
                  <a:t>. Definice: </a:t>
                </a:r>
                <a14:m>
                  <m:oMath xmlns:m="http://schemas.openxmlformats.org/officeDocument/2006/math">
                    <m:r>
                      <a:rPr lang="cs-CZ" sz="2800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cs-CZ" sz="28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8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𝐻</m:t>
                    </m:r>
                    <m:r>
                      <a:rPr lang="cs-CZ" sz="28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cs-CZ" sz="2800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𝑇𝑆</m:t>
                    </m:r>
                  </m:oMath>
                </a14:m>
                <a:endParaRPr lang="cs-CZ" sz="2800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3"/>
                <a:ext cx="10349629" cy="4215276"/>
              </a:xfrm>
              <a:blipFill>
                <a:blip r:embed="rId3"/>
                <a:stretch>
                  <a:fillRect l="-1178" t="-3324" b="-23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104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Sylabus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F307667-A28D-42DD-889B-472B29972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10811165" cy="452112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600" b="1" dirty="0"/>
              <a:t>Termodynamické zákony</a:t>
            </a:r>
          </a:p>
          <a:p>
            <a:r>
              <a:rPr lang="cs-CZ" dirty="0"/>
              <a:t>Entropie a </a:t>
            </a:r>
            <a:r>
              <a:rPr lang="cs-CZ" dirty="0" err="1"/>
              <a:t>Gibbsova</a:t>
            </a:r>
            <a:r>
              <a:rPr lang="cs-CZ" dirty="0"/>
              <a:t> energie</a:t>
            </a:r>
          </a:p>
          <a:p>
            <a:r>
              <a:rPr lang="cs-CZ" dirty="0"/>
              <a:t>Rovnovážné konstanty</a:t>
            </a:r>
          </a:p>
          <a:p>
            <a:r>
              <a:rPr lang="en-US" dirty="0"/>
              <a:t>Le </a:t>
            </a:r>
            <a:r>
              <a:rPr lang="en-US" dirty="0" err="1"/>
              <a:t>Chatelierův</a:t>
            </a:r>
            <a:r>
              <a:rPr lang="en-US" dirty="0"/>
              <a:t> </a:t>
            </a:r>
            <a:r>
              <a:rPr lang="en-US" dirty="0" err="1"/>
              <a:t>princip</a:t>
            </a:r>
            <a:endParaRPr lang="cs-CZ" dirty="0"/>
          </a:p>
          <a:p>
            <a:endParaRPr lang="en-US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62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 – shrnutí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3"/>
                <a:ext cx="10349629" cy="4215276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sz="2800" b="1" dirty="0">
                    <a:solidFill>
                      <a:schemeClr val="tx2">
                        <a:lumMod val="50000"/>
                      </a:schemeClr>
                    </a:solidFill>
                  </a:rPr>
                  <a:t>Rovnovážná konstanta </a:t>
                </a:r>
                <a14:m>
                  <m:oMath xmlns:m="http://schemas.openxmlformats.org/officeDocument/2006/math">
                    <m:r>
                      <a:rPr lang="cs-CZ" sz="2800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cs-CZ" sz="2800" dirty="0">
                    <a:solidFill>
                      <a:schemeClr val="tx2">
                        <a:lumMod val="50000"/>
                      </a:schemeClr>
                    </a:solidFill>
                  </a:rPr>
                  <a:t> udává poměr koncentrací produktů a reaktantů v rovnovážném stavu.</a:t>
                </a:r>
              </a:p>
              <a:p>
                <a:pPr marL="0" indent="0">
                  <a:buNone/>
                </a:pPr>
                <a:r>
                  <a:rPr lang="cs-CZ" sz="2800" dirty="0">
                    <a:solidFill>
                      <a:schemeClr val="tx2">
                        <a:lumMod val="50000"/>
                      </a:schemeClr>
                    </a:solidFill>
                  </a:rPr>
                  <a:t>Souvisí s Gibbsovou energií: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dirty="0">
                        <a:latin typeface="Cambria Math" panose="02040503050406030204" pitchFamily="18" charset="0"/>
                      </a:rPr>
                      <m:t>Δ</m:t>
                    </m:r>
                    <m:sSup>
                      <m:sSup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800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p>
                        <m:r>
                          <a:rPr lang="cs-CZ" sz="2800" i="1" dirty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 dirty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i="1" dirty="0" err="1">
                        <a:latin typeface="Cambria Math" panose="02040503050406030204" pitchFamily="18" charset="0"/>
                      </a:rPr>
                      <m:t>𝑅𝑇</m:t>
                    </m:r>
                    <m:r>
                      <a:rPr lang="cs-CZ" sz="2800" dirty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dirty="0" err="1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sz="2800" i="1" dirty="0" err="1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endParaRPr lang="cs-CZ" sz="2800" dirty="0">
                  <a:solidFill>
                    <a:schemeClr val="tx2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r>
                  <a:rPr lang="cs-CZ" sz="2800" b="1" dirty="0" err="1">
                    <a:solidFill>
                      <a:schemeClr val="tx2">
                        <a:lumMod val="50000"/>
                      </a:schemeClr>
                    </a:solidFill>
                  </a:rPr>
                  <a:t>Le</a:t>
                </a:r>
                <a:r>
                  <a:rPr lang="cs-CZ" sz="2800" b="1" dirty="0">
                    <a:solidFill>
                      <a:schemeClr val="tx2">
                        <a:lumMod val="50000"/>
                      </a:schemeClr>
                    </a:solidFill>
                  </a:rPr>
                  <a:t> </a:t>
                </a:r>
                <a:r>
                  <a:rPr lang="cs-CZ" sz="2800" b="1" dirty="0" err="1">
                    <a:solidFill>
                      <a:schemeClr val="tx2">
                        <a:lumMod val="50000"/>
                      </a:schemeClr>
                    </a:solidFill>
                  </a:rPr>
                  <a:t>Chatelierův</a:t>
                </a:r>
                <a:r>
                  <a:rPr lang="cs-CZ" sz="2800" b="1" dirty="0">
                    <a:solidFill>
                      <a:schemeClr val="tx2">
                        <a:lumMod val="50000"/>
                      </a:schemeClr>
                    </a:solidFill>
                  </a:rPr>
                  <a:t> princip: </a:t>
                </a:r>
                <a:r>
                  <a:rPr lang="cs-CZ" sz="2800" dirty="0">
                    <a:solidFill>
                      <a:schemeClr val="tx2">
                        <a:lumMod val="50000"/>
                      </a:schemeClr>
                    </a:solidFill>
                  </a:rPr>
                  <a:t>Pokud narušíme rovnováhu změnou koncentrace, tlaku nebo teploty, systém reaguje posunem rovnováhy tak, aby minimalizoval účinek této změny:</a:t>
                </a:r>
              </a:p>
              <a:p>
                <a:r>
                  <a:rPr lang="cs-CZ" sz="2800" dirty="0">
                    <a:solidFill>
                      <a:schemeClr val="tx2">
                        <a:lumMod val="50000"/>
                      </a:schemeClr>
                    </a:solidFill>
                  </a:rPr>
                  <a:t>Změna koncentrace: zvýšení koncentrace reaktantu posouvá rovnováhu k produktům.</a:t>
                </a:r>
              </a:p>
              <a:p>
                <a:r>
                  <a:rPr lang="cs-CZ" sz="2800" dirty="0">
                    <a:solidFill>
                      <a:schemeClr val="tx2">
                        <a:lumMod val="50000"/>
                      </a:schemeClr>
                    </a:solidFill>
                  </a:rPr>
                  <a:t>Změna tlaku: zvýšení tlaku posouvá rovnováhu ve směru menšího počtu mol</a:t>
                </a:r>
              </a:p>
            </p:txBody>
          </p:sp>
        </mc:Choice>
        <mc:Fallback>
          <p:sp>
            <p:nvSpPr>
              <p:cNvPr id="8" name="Zástupný symbol pro obsah 2">
                <a:extLst>
                  <a:ext uri="{FF2B5EF4-FFF2-40B4-BE49-F238E27FC236}">
                    <a16:creationId xmlns:a16="http://schemas.microsoft.com/office/drawing/2014/main" id="{FF307667-A28D-42DD-889B-472B299725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3"/>
                <a:ext cx="10349629" cy="4215276"/>
              </a:xfrm>
              <a:blipFill>
                <a:blip r:embed="rId3"/>
                <a:stretch>
                  <a:fillRect l="-1178" t="-3324" r="-12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672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4520061-D56A-4ACD-B01F-01456D94E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1" y="2336872"/>
            <a:ext cx="8427417" cy="452112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600" dirty="0"/>
              <a:t>Zatímco kalorimetrie měří teplo, termodynamika se zabývá procesy a vlastnostmi látek spojenými s teplem a tepelnými jevy (S. </a:t>
            </a:r>
            <a:r>
              <a:rPr lang="cs-CZ" sz="2600" dirty="0" err="1"/>
              <a:t>Carnot</a:t>
            </a:r>
            <a:r>
              <a:rPr lang="cs-CZ" sz="2600" dirty="0"/>
              <a:t>, R. </a:t>
            </a:r>
            <a:r>
              <a:rPr lang="cs-CZ" sz="2600" dirty="0" err="1"/>
              <a:t>Clausius</a:t>
            </a:r>
            <a:r>
              <a:rPr lang="cs-CZ" sz="2600" dirty="0"/>
              <a:t>, lord Kelvin)</a:t>
            </a:r>
          </a:p>
          <a:p>
            <a:pPr marL="0" indent="0">
              <a:buNone/>
            </a:pPr>
            <a:endParaRPr lang="cs-CZ" sz="500" dirty="0"/>
          </a:p>
          <a:p>
            <a:pPr marL="0" indent="0">
              <a:buNone/>
            </a:pPr>
            <a:r>
              <a:rPr lang="en-US" b="1" dirty="0" err="1"/>
              <a:t>Termodynamika</a:t>
            </a:r>
            <a:r>
              <a:rPr lang="en-US" b="1" dirty="0"/>
              <a:t> v </a:t>
            </a:r>
            <a:r>
              <a:rPr lang="en-US" b="1" dirty="0" err="1"/>
              <a:t>chemii</a:t>
            </a:r>
            <a:endParaRPr lang="en-US" dirty="0"/>
          </a:p>
          <a:p>
            <a:r>
              <a:rPr lang="cs-CZ" dirty="0"/>
              <a:t>S</a:t>
            </a:r>
            <a:r>
              <a:rPr lang="en-US" dirty="0" err="1"/>
              <a:t>tuduje</a:t>
            </a:r>
            <a:r>
              <a:rPr lang="en-US" dirty="0"/>
              <a:t> </a:t>
            </a:r>
            <a:r>
              <a:rPr lang="en-US" dirty="0" err="1"/>
              <a:t>změny</a:t>
            </a:r>
            <a:r>
              <a:rPr lang="en-US" dirty="0"/>
              <a:t> </a:t>
            </a:r>
            <a:r>
              <a:rPr lang="en-US" dirty="0" err="1"/>
              <a:t>energie</a:t>
            </a:r>
            <a:r>
              <a:rPr lang="en-US" dirty="0"/>
              <a:t> </a:t>
            </a:r>
            <a:r>
              <a:rPr lang="en-US" dirty="0" err="1"/>
              <a:t>během</a:t>
            </a:r>
            <a:r>
              <a:rPr lang="en-US" dirty="0"/>
              <a:t> </a:t>
            </a:r>
            <a:r>
              <a:rPr lang="en-US" dirty="0" err="1"/>
              <a:t>chemických</a:t>
            </a:r>
            <a:r>
              <a:rPr lang="en-US" dirty="0"/>
              <a:t> </a:t>
            </a:r>
            <a:r>
              <a:rPr lang="en-US" dirty="0" err="1"/>
              <a:t>reakcí</a:t>
            </a:r>
            <a:r>
              <a:rPr lang="en-US" dirty="0"/>
              <a:t> a </a:t>
            </a:r>
            <a:r>
              <a:rPr lang="en-US" dirty="0" err="1"/>
              <a:t>fyzikálních</a:t>
            </a:r>
            <a:r>
              <a:rPr lang="en-US" dirty="0"/>
              <a:t> </a:t>
            </a:r>
            <a:r>
              <a:rPr lang="en-US" dirty="0" err="1"/>
              <a:t>dějů</a:t>
            </a:r>
            <a:endParaRPr lang="en-US" dirty="0"/>
          </a:p>
          <a:p>
            <a:r>
              <a:rPr lang="en-US" dirty="0" err="1"/>
              <a:t>Pomáhá</a:t>
            </a:r>
            <a:r>
              <a:rPr lang="en-US" dirty="0"/>
              <a:t> </a:t>
            </a:r>
            <a:r>
              <a:rPr lang="en-US" dirty="0" err="1"/>
              <a:t>předvídat</a:t>
            </a:r>
            <a:r>
              <a:rPr lang="en-US" dirty="0"/>
              <a:t>, </a:t>
            </a:r>
            <a:r>
              <a:rPr lang="en-US" dirty="0" err="1"/>
              <a:t>zda</a:t>
            </a:r>
            <a:r>
              <a:rPr lang="en-US" dirty="0"/>
              <a:t> </a:t>
            </a:r>
            <a:r>
              <a:rPr lang="en-US" dirty="0" err="1"/>
              <a:t>reakce</a:t>
            </a:r>
            <a:r>
              <a:rPr lang="en-US" dirty="0"/>
              <a:t> </a:t>
            </a:r>
            <a:r>
              <a:rPr lang="en-US" dirty="0" err="1"/>
              <a:t>může</a:t>
            </a:r>
            <a:r>
              <a:rPr lang="en-US" dirty="0"/>
              <a:t> </a:t>
            </a:r>
            <a:r>
              <a:rPr lang="en-US" dirty="0" err="1"/>
              <a:t>probíhat</a:t>
            </a:r>
            <a:r>
              <a:rPr lang="en-US" dirty="0"/>
              <a:t> </a:t>
            </a:r>
            <a:r>
              <a:rPr lang="en-US" dirty="0" err="1"/>
              <a:t>samovolně</a:t>
            </a:r>
            <a:r>
              <a:rPr lang="en-US" dirty="0"/>
              <a:t>,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zda</a:t>
            </a:r>
            <a:r>
              <a:rPr lang="en-US" dirty="0"/>
              <a:t> je </a:t>
            </a:r>
            <a:r>
              <a:rPr lang="en-US" dirty="0" err="1"/>
              <a:t>nutno</a:t>
            </a:r>
            <a:r>
              <a:rPr lang="en-US" dirty="0"/>
              <a:t> </a:t>
            </a:r>
            <a:r>
              <a:rPr lang="en-US" dirty="0" err="1"/>
              <a:t>dodat</a:t>
            </a:r>
            <a:r>
              <a:rPr lang="en-US" dirty="0"/>
              <a:t> </a:t>
            </a:r>
            <a:r>
              <a:rPr lang="en-US" dirty="0" err="1"/>
              <a:t>energii</a:t>
            </a: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 descr="Obsah obrázku text, účtenka, Písmo, snímek obrazovky&#10;&#10;Popis byl vytvořen automaticky">
            <a:extLst>
              <a:ext uri="{FF2B5EF4-FFF2-40B4-BE49-F238E27FC236}">
                <a16:creationId xmlns:a16="http://schemas.microsoft.com/office/drawing/2014/main" id="{1470802F-4798-4C1C-A5D9-DB8CE1053F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494" y="2459072"/>
            <a:ext cx="2619375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4998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 err="1"/>
                  <a:t>První</a:t>
                </a:r>
                <a:r>
                  <a:rPr lang="en-US" b="1" dirty="0"/>
                  <a:t> </a:t>
                </a:r>
                <a:r>
                  <a:rPr lang="en-US" b="1" dirty="0" err="1"/>
                  <a:t>termodynamický</a:t>
                </a:r>
                <a:r>
                  <a:rPr lang="en-US" b="1" dirty="0"/>
                  <a:t> </a:t>
                </a:r>
                <a:r>
                  <a:rPr lang="en-US" b="1" dirty="0" err="1"/>
                  <a:t>zákon</a:t>
                </a:r>
                <a:r>
                  <a:rPr lang="en-US" b="1" dirty="0"/>
                  <a:t> – </a:t>
                </a:r>
                <a:r>
                  <a:rPr lang="en-US" b="1" dirty="0" err="1"/>
                  <a:t>zákon</a:t>
                </a:r>
                <a:r>
                  <a:rPr lang="en-US" b="1" dirty="0"/>
                  <a:t> </a:t>
                </a:r>
                <a:r>
                  <a:rPr lang="en-US" b="1" dirty="0" err="1"/>
                  <a:t>zachování</a:t>
                </a:r>
                <a:r>
                  <a:rPr lang="en-US" b="1" dirty="0"/>
                  <a:t> </a:t>
                </a:r>
                <a:r>
                  <a:rPr lang="en-US" b="1" dirty="0" err="1"/>
                  <a:t>energie</a:t>
                </a:r>
                <a:endParaRPr lang="en-US" dirty="0"/>
              </a:p>
              <a:p>
                <a:r>
                  <a:rPr lang="en-US" dirty="0" err="1"/>
                  <a:t>Energie</a:t>
                </a:r>
                <a:r>
                  <a:rPr lang="en-US" dirty="0"/>
                  <a:t> </a:t>
                </a:r>
                <a:r>
                  <a:rPr lang="en-US" dirty="0" err="1"/>
                  <a:t>nevzniká</a:t>
                </a:r>
                <a:r>
                  <a:rPr lang="en-US" dirty="0"/>
                  <a:t> ani </a:t>
                </a:r>
                <a:r>
                  <a:rPr lang="en-US" dirty="0" err="1"/>
                  <a:t>nezaniká</a:t>
                </a:r>
                <a:r>
                  <a:rPr lang="en-US" dirty="0"/>
                  <a:t>, </a:t>
                </a:r>
                <a:r>
                  <a:rPr lang="en-US" dirty="0" err="1"/>
                  <a:t>pouze</a:t>
                </a:r>
                <a:r>
                  <a:rPr lang="en-US" dirty="0"/>
                  <a:t> se </a:t>
                </a:r>
                <a:r>
                  <a:rPr lang="en-US" dirty="0" err="1"/>
                  <a:t>přeměňuje</a:t>
                </a:r>
                <a:r>
                  <a:rPr lang="en-US" dirty="0"/>
                  <a:t> z </a:t>
                </a:r>
                <a:r>
                  <a:rPr lang="en-US" dirty="0" err="1"/>
                  <a:t>jedné</a:t>
                </a:r>
                <a:r>
                  <a:rPr lang="en-US" dirty="0"/>
                  <a:t> </a:t>
                </a:r>
                <a:r>
                  <a:rPr lang="en-US" dirty="0" err="1"/>
                  <a:t>formy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druhou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V </a:t>
                </a:r>
                <a:r>
                  <a:rPr lang="en-US" dirty="0" err="1"/>
                  <a:t>chemii</a:t>
                </a:r>
                <a:r>
                  <a:rPr lang="en-US" dirty="0"/>
                  <a:t> se </a:t>
                </a:r>
                <a:r>
                  <a:rPr lang="en-US" dirty="0" err="1"/>
                  <a:t>nejčastěji</a:t>
                </a:r>
                <a:r>
                  <a:rPr lang="en-US" dirty="0"/>
                  <a:t> </a:t>
                </a:r>
                <a:r>
                  <a:rPr lang="en-US" dirty="0" err="1"/>
                  <a:t>používá</a:t>
                </a:r>
                <a:r>
                  <a:rPr lang="en-US" dirty="0"/>
                  <a:t> </a:t>
                </a:r>
                <a:r>
                  <a:rPr lang="en-US" dirty="0" err="1"/>
                  <a:t>ve</a:t>
                </a:r>
                <a:r>
                  <a:rPr lang="en-US" dirty="0"/>
                  <a:t> </a:t>
                </a:r>
                <a:r>
                  <a:rPr lang="en-US" dirty="0" err="1"/>
                  <a:t>formě</a:t>
                </a:r>
                <a:r>
                  <a:rPr lang="en-US" dirty="0"/>
                  <a:t> </a:t>
                </a:r>
                <a:r>
                  <a:rPr lang="en-US" dirty="0" err="1"/>
                  <a:t>energetické</a:t>
                </a:r>
                <a:r>
                  <a:rPr lang="en-US" dirty="0"/>
                  <a:t> </a:t>
                </a:r>
                <a:r>
                  <a:rPr lang="en-US" dirty="0" err="1"/>
                  <a:t>bilance</a:t>
                </a:r>
                <a:r>
                  <a:rPr lang="en-US" dirty="0"/>
                  <a:t> </a:t>
                </a:r>
                <a:r>
                  <a:rPr lang="en-US" dirty="0" err="1"/>
                  <a:t>reakcí</a:t>
                </a:r>
                <a:r>
                  <a:rPr lang="en-US" dirty="0"/>
                  <a:t>:</a:t>
                </a:r>
                <a:endParaRPr lang="cs-CZ" dirty="0"/>
              </a:p>
              <a:p>
                <a:endParaRPr lang="en-US" sz="5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0" dirty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 +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𝑊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endParaRPr lang="cs-CZ" sz="500" dirty="0"/>
              </a:p>
              <a:p>
                <a:r>
                  <a:rPr lang="en-US" dirty="0" err="1"/>
                  <a:t>Praktická</a:t>
                </a:r>
                <a:r>
                  <a:rPr lang="en-US" dirty="0"/>
                  <a:t> </a:t>
                </a:r>
                <a:r>
                  <a:rPr lang="en-US" dirty="0" err="1"/>
                  <a:t>aplikace</a:t>
                </a:r>
                <a:r>
                  <a:rPr lang="en-US" dirty="0"/>
                  <a:t>: </a:t>
                </a:r>
                <a:r>
                  <a:rPr lang="en-US" dirty="0" err="1"/>
                  <a:t>stanovení</a:t>
                </a:r>
                <a:r>
                  <a:rPr lang="en-US" dirty="0"/>
                  <a:t> </a:t>
                </a:r>
                <a:r>
                  <a:rPr lang="en-US" dirty="0" err="1"/>
                  <a:t>reakčního</a:t>
                </a:r>
                <a:r>
                  <a:rPr lang="en-US" dirty="0"/>
                  <a:t> </a:t>
                </a:r>
                <a:r>
                  <a:rPr lang="en-US" dirty="0" err="1"/>
                  <a:t>tepla</a:t>
                </a:r>
                <a:r>
                  <a:rPr lang="en-US" dirty="0"/>
                  <a:t> (</a:t>
                </a:r>
                <a:r>
                  <a:rPr lang="en-US" dirty="0" err="1"/>
                  <a:t>např</a:t>
                </a:r>
                <a:r>
                  <a:rPr lang="en-US" dirty="0"/>
                  <a:t>. </a:t>
                </a:r>
                <a:r>
                  <a:rPr lang="en-US" dirty="0" err="1"/>
                  <a:t>kalorimetrie</a:t>
                </a:r>
                <a:r>
                  <a:rPr lang="en-US" dirty="0"/>
                  <a:t>)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  <a:blipFill>
                <a:blip r:embed="rId3"/>
                <a:stretch>
                  <a:fillRect l="-846" t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1964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 err="1"/>
                  <a:t>Druhý</a:t>
                </a:r>
                <a:r>
                  <a:rPr lang="en-US" b="1" dirty="0"/>
                  <a:t> </a:t>
                </a:r>
                <a:r>
                  <a:rPr lang="en-US" b="1" dirty="0" err="1"/>
                  <a:t>termodynamický</a:t>
                </a:r>
                <a:r>
                  <a:rPr lang="en-US" b="1" dirty="0"/>
                  <a:t> </a:t>
                </a:r>
                <a:r>
                  <a:rPr lang="en-US" b="1" dirty="0" err="1"/>
                  <a:t>zákon</a:t>
                </a:r>
                <a:r>
                  <a:rPr lang="en-US" b="1" dirty="0"/>
                  <a:t> – </a:t>
                </a:r>
                <a:r>
                  <a:rPr lang="en-US" b="1" dirty="0" err="1"/>
                  <a:t>podmínka</a:t>
                </a:r>
                <a:r>
                  <a:rPr lang="en-US" b="1" dirty="0"/>
                  <a:t> </a:t>
                </a:r>
                <a:r>
                  <a:rPr lang="en-US" b="1" dirty="0" err="1"/>
                  <a:t>samovolnosti</a:t>
                </a:r>
                <a:r>
                  <a:rPr lang="en-US" b="1" dirty="0"/>
                  <a:t> </a:t>
                </a:r>
                <a:r>
                  <a:rPr lang="en-US" b="1" dirty="0" err="1"/>
                  <a:t>dějů</a:t>
                </a:r>
                <a:endParaRPr lang="en-US" dirty="0"/>
              </a:p>
              <a:p>
                <a:r>
                  <a:rPr lang="en-US" dirty="0" err="1"/>
                  <a:t>Říká</a:t>
                </a:r>
                <a:r>
                  <a:rPr lang="en-US" dirty="0"/>
                  <a:t>, </a:t>
                </a:r>
                <a:r>
                  <a:rPr lang="en-US" dirty="0" err="1"/>
                  <a:t>že</a:t>
                </a:r>
                <a:r>
                  <a:rPr lang="en-US" dirty="0"/>
                  <a:t> </a:t>
                </a:r>
                <a:r>
                  <a:rPr lang="en-US" dirty="0" err="1"/>
                  <a:t>entropie</a:t>
                </a:r>
                <a:r>
                  <a:rPr lang="en-US" dirty="0"/>
                  <a:t> </a:t>
                </a:r>
                <a:r>
                  <a:rPr lang="en-US" dirty="0" err="1"/>
                  <a:t>izolované</a:t>
                </a:r>
                <a:r>
                  <a:rPr lang="en-US" dirty="0"/>
                  <a:t> </a:t>
                </a:r>
                <a:r>
                  <a:rPr lang="en-US" dirty="0" err="1"/>
                  <a:t>soustavy</a:t>
                </a:r>
                <a:r>
                  <a:rPr lang="en-US" dirty="0"/>
                  <a:t> </a:t>
                </a:r>
                <a:r>
                  <a:rPr lang="en-US" dirty="0" err="1"/>
                  <a:t>při</a:t>
                </a:r>
                <a:r>
                  <a:rPr lang="en-US" dirty="0"/>
                  <a:t> </a:t>
                </a:r>
                <a:r>
                  <a:rPr lang="en-US" dirty="0" err="1"/>
                  <a:t>samovolném</a:t>
                </a:r>
                <a:r>
                  <a:rPr lang="en-US" dirty="0"/>
                  <a:t> </a:t>
                </a:r>
                <a:r>
                  <a:rPr lang="en-US" dirty="0" err="1"/>
                  <a:t>ději</a:t>
                </a:r>
                <a:r>
                  <a:rPr lang="en-US" dirty="0"/>
                  <a:t> </a:t>
                </a:r>
                <a:r>
                  <a:rPr lang="en-US" dirty="0" err="1"/>
                  <a:t>vždy</a:t>
                </a:r>
                <a:r>
                  <a:rPr lang="en-US" dirty="0"/>
                  <a:t> </a:t>
                </a:r>
                <a:r>
                  <a:rPr lang="en-US" dirty="0" err="1"/>
                  <a:t>roste</a:t>
                </a:r>
                <a:endParaRPr lang="en-US" dirty="0"/>
              </a:p>
              <a:p>
                <a:r>
                  <a:rPr lang="en-US" dirty="0"/>
                  <a:t>Pro </a:t>
                </a:r>
                <a:r>
                  <a:rPr lang="en-US" dirty="0" err="1"/>
                  <a:t>chemické</a:t>
                </a:r>
                <a:r>
                  <a:rPr lang="en-US" dirty="0"/>
                  <a:t> </a:t>
                </a:r>
                <a:r>
                  <a:rPr lang="en-US" dirty="0" err="1"/>
                  <a:t>reakce</a:t>
                </a:r>
                <a:r>
                  <a:rPr lang="en-US" dirty="0"/>
                  <a:t> to </a:t>
                </a:r>
                <a:r>
                  <a:rPr lang="en-US" dirty="0" err="1"/>
                  <a:t>znamená</a:t>
                </a:r>
                <a:r>
                  <a:rPr lang="en-US" dirty="0"/>
                  <a:t>, </a:t>
                </a:r>
                <a:r>
                  <a:rPr lang="en-US" dirty="0" err="1"/>
                  <a:t>že</a:t>
                </a:r>
                <a:r>
                  <a:rPr lang="en-US" dirty="0"/>
                  <a:t> </a:t>
                </a:r>
                <a:r>
                  <a:rPr lang="en-US" dirty="0" err="1"/>
                  <a:t>reakce</a:t>
                </a:r>
                <a:r>
                  <a:rPr lang="en-US" dirty="0"/>
                  <a:t> </a:t>
                </a:r>
                <a:r>
                  <a:rPr lang="en-US" dirty="0" err="1"/>
                  <a:t>směřují</a:t>
                </a:r>
                <a:r>
                  <a:rPr lang="en-US" dirty="0"/>
                  <a:t> do </a:t>
                </a:r>
                <a:r>
                  <a:rPr lang="en-US" dirty="0" err="1"/>
                  <a:t>stavů</a:t>
                </a:r>
                <a:r>
                  <a:rPr lang="en-US" dirty="0"/>
                  <a:t> s </a:t>
                </a:r>
                <a:r>
                  <a:rPr lang="en-US" dirty="0" err="1"/>
                  <a:t>vyšší</a:t>
                </a:r>
                <a:r>
                  <a:rPr lang="en-US" dirty="0"/>
                  <a:t> </a:t>
                </a:r>
                <a:r>
                  <a:rPr lang="en-US" dirty="0" err="1"/>
                  <a:t>neuspořádaností</a:t>
                </a:r>
                <a:r>
                  <a:rPr lang="en-US" dirty="0"/>
                  <a:t> (</a:t>
                </a:r>
                <a:r>
                  <a:rPr lang="en-US" dirty="0" err="1"/>
                  <a:t>vyšší</a:t>
                </a:r>
                <a:r>
                  <a:rPr lang="en-US" dirty="0"/>
                  <a:t> </a:t>
                </a:r>
                <a:r>
                  <a:rPr lang="en-US" dirty="0" err="1"/>
                  <a:t>entropií</a:t>
                </a:r>
                <a:r>
                  <a:rPr lang="en-US" dirty="0"/>
                  <a:t>), </a:t>
                </a:r>
                <a:r>
                  <a:rPr lang="en-US" dirty="0" err="1"/>
                  <a:t>pokud</a:t>
                </a:r>
                <a:r>
                  <a:rPr lang="en-US" dirty="0"/>
                  <a:t> je </a:t>
                </a:r>
                <a:r>
                  <a:rPr lang="en-US" dirty="0" err="1"/>
                  <a:t>soustava</a:t>
                </a:r>
                <a:r>
                  <a:rPr lang="en-US" dirty="0"/>
                  <a:t> </a:t>
                </a:r>
                <a:r>
                  <a:rPr lang="en-US" dirty="0" err="1"/>
                  <a:t>izolovaná</a:t>
                </a:r>
                <a:endParaRPr lang="en-US" dirty="0"/>
              </a:p>
              <a:p>
                <a:r>
                  <a:rPr lang="en-US" dirty="0"/>
                  <a:t>V </a:t>
                </a:r>
                <a:r>
                  <a:rPr lang="en-US" dirty="0" err="1"/>
                  <a:t>praxi</a:t>
                </a:r>
                <a:r>
                  <a:rPr lang="en-US" dirty="0"/>
                  <a:t> se </a:t>
                </a:r>
                <a:r>
                  <a:rPr lang="en-US" dirty="0" err="1"/>
                  <a:t>však</a:t>
                </a:r>
                <a:r>
                  <a:rPr lang="en-US" dirty="0"/>
                  <a:t> </a:t>
                </a:r>
                <a:r>
                  <a:rPr lang="en-US" dirty="0" err="1"/>
                  <a:t>často</a:t>
                </a:r>
                <a:r>
                  <a:rPr lang="en-US" dirty="0"/>
                  <a:t> </a:t>
                </a:r>
                <a:r>
                  <a:rPr lang="en-US" dirty="0" err="1"/>
                  <a:t>používá</a:t>
                </a:r>
                <a:r>
                  <a:rPr lang="en-US" dirty="0"/>
                  <a:t> </a:t>
                </a:r>
                <a:r>
                  <a:rPr lang="en-US" dirty="0" err="1"/>
                  <a:t>Gibbsova</a:t>
                </a:r>
                <a:r>
                  <a:rPr lang="en-US" dirty="0"/>
                  <a:t> </a:t>
                </a:r>
                <a:r>
                  <a:rPr lang="en-US" dirty="0" err="1"/>
                  <a:t>energie</a:t>
                </a:r>
                <a:r>
                  <a:rPr lang="en-US" dirty="0"/>
                  <a:t> </a:t>
                </a:r>
                <a:r>
                  <a:rPr lang="en-US" dirty="0" err="1"/>
                  <a:t>jako</a:t>
                </a:r>
                <a:r>
                  <a:rPr lang="en-US" dirty="0"/>
                  <a:t> </a:t>
                </a:r>
                <a:r>
                  <a:rPr lang="en-US" dirty="0" err="1"/>
                  <a:t>pohodlnější</a:t>
                </a:r>
                <a:r>
                  <a:rPr lang="en-US" dirty="0"/>
                  <a:t> </a:t>
                </a:r>
                <a:r>
                  <a:rPr lang="en-US" dirty="0" err="1"/>
                  <a:t>kritérium</a:t>
                </a:r>
                <a:r>
                  <a:rPr lang="en-US" dirty="0"/>
                  <a:t> </a:t>
                </a:r>
                <a:r>
                  <a:rPr lang="en-US" dirty="0" err="1"/>
                  <a:t>samovolnosti</a:t>
                </a:r>
                <a:r>
                  <a:rPr lang="en-US" dirty="0"/>
                  <a:t>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&lt; 0</m:t>
                    </m:r>
                  </m:oMath>
                </a14:m>
                <a:r>
                  <a:rPr lang="en-US" dirty="0"/>
                  <a:t>)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  <a:blipFill>
                <a:blip r:embed="rId3"/>
                <a:stretch>
                  <a:fillRect l="-846" t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9572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/>
                  <a:t>Energetické </a:t>
                </a:r>
                <a:r>
                  <a:rPr lang="en-US" b="1" dirty="0" err="1"/>
                  <a:t>změny</a:t>
                </a:r>
                <a:r>
                  <a:rPr lang="en-US" b="1" dirty="0"/>
                  <a:t> </a:t>
                </a:r>
                <a:r>
                  <a:rPr lang="en-US" b="1" dirty="0" err="1"/>
                  <a:t>při</a:t>
                </a:r>
                <a:r>
                  <a:rPr lang="en-US" b="1" dirty="0"/>
                  <a:t> </a:t>
                </a:r>
                <a:r>
                  <a:rPr lang="en-US" b="1" dirty="0" err="1"/>
                  <a:t>chemických</a:t>
                </a:r>
                <a:r>
                  <a:rPr lang="en-US" b="1" dirty="0"/>
                  <a:t> </a:t>
                </a:r>
                <a:r>
                  <a:rPr lang="en-US" b="1" dirty="0" err="1"/>
                  <a:t>reakcích</a:t>
                </a:r>
                <a:endParaRPr lang="en-US" b="1" dirty="0"/>
              </a:p>
              <a:p>
                <a:pPr marL="0" indent="0">
                  <a:buNone/>
                </a:pPr>
                <a:r>
                  <a:rPr lang="en-US" b="1" dirty="0" err="1"/>
                  <a:t>Exotermické</a:t>
                </a:r>
                <a:r>
                  <a:rPr lang="en-US" b="1" dirty="0"/>
                  <a:t> </a:t>
                </a:r>
                <a:r>
                  <a:rPr lang="en-US" b="1" dirty="0" err="1"/>
                  <a:t>reakce</a:t>
                </a:r>
                <a:r>
                  <a:rPr lang="en-US" b="1" dirty="0"/>
                  <a:t> </a:t>
                </a:r>
                <a:r>
                  <a:rPr lang="en-US" dirty="0"/>
                  <a:t>(</a:t>
                </a:r>
                <a:r>
                  <a:rPr lang="en-US" dirty="0" err="1"/>
                  <a:t>uvolňují</a:t>
                </a:r>
                <a:r>
                  <a:rPr lang="en-US" dirty="0"/>
                  <a:t> </a:t>
                </a:r>
                <a:r>
                  <a:rPr lang="en-US" dirty="0" err="1"/>
                  <a:t>teplo</a:t>
                </a:r>
                <a:r>
                  <a:rPr lang="en-US" dirty="0"/>
                  <a:t> do </a:t>
                </a:r>
                <a:r>
                  <a:rPr lang="en-US" dirty="0" err="1"/>
                  <a:t>okolí</a:t>
                </a:r>
                <a:r>
                  <a:rPr lang="en-US" dirty="0"/>
                  <a:t>)</a:t>
                </a:r>
                <a:r>
                  <a:rPr lang="cs-CZ" dirty="0"/>
                  <a:t>:</a:t>
                </a:r>
                <a:endParaRPr lang="en-US" dirty="0"/>
              </a:p>
              <a:p>
                <a:r>
                  <a:rPr lang="en-US" dirty="0" err="1"/>
                  <a:t>Hoření</a:t>
                </a:r>
                <a:r>
                  <a:rPr lang="en-US" dirty="0"/>
                  <a:t> </a:t>
                </a:r>
                <a:r>
                  <a:rPr lang="en-US" dirty="0" err="1"/>
                  <a:t>methanu</a:t>
                </a:r>
                <a:r>
                  <a:rPr lang="cs-CZ" dirty="0"/>
                  <a:t>: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0" dirty="0">
                          <a:latin typeface="Cambria Math" panose="02040503050406030204" pitchFamily="18" charset="0"/>
                        </a:rPr>
                        <m:t>C</m:t>
                      </m:r>
                      <m:sSub>
                        <m:sSubPr>
                          <m:ctrlPr>
                            <a:rPr lang="cs-CZ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 dirty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i="0" dirty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i="0" dirty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i="0" dirty="0"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</m:d>
                      <m:r>
                        <a:rPr lang="en-US" i="0" dirty="0">
                          <a:latin typeface="Cambria Math" panose="02040503050406030204" pitchFamily="18" charset="0"/>
                        </a:rPr>
                        <m:t>+ 2 </m:t>
                      </m:r>
                      <m:sSub>
                        <m:sSubPr>
                          <m:ctrlPr>
                            <a:rPr lang="cs-CZ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 dirty="0">
                              <a:latin typeface="Cambria Math" panose="02040503050406030204" pitchFamily="18" charset="0"/>
                            </a:rPr>
                            <m:t>O</m:t>
                          </m:r>
                        </m:e>
                        <m:sub>
                          <m:r>
                            <a:rPr lang="cs-CZ" b="0" i="0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0" dirty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i="0" dirty="0"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</m:d>
                      <m:r>
                        <a:rPr lang="en-US" i="0" dirty="0">
                          <a:latin typeface="Cambria Math" panose="02040503050406030204" pitchFamily="18" charset="0"/>
                        </a:rPr>
                        <m:t>→ </m:t>
                      </m:r>
                      <m:r>
                        <m:rPr>
                          <m:sty m:val="p"/>
                        </m:rPr>
                        <a:rPr lang="en-US" i="0" dirty="0">
                          <a:latin typeface="Cambria Math" panose="02040503050406030204" pitchFamily="18" charset="0"/>
                        </a:rPr>
                        <m:t>C</m:t>
                      </m:r>
                      <m:sSub>
                        <m:sSubPr>
                          <m:ctrlPr>
                            <a:rPr lang="cs-CZ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 dirty="0">
                              <a:latin typeface="Cambria Math" panose="02040503050406030204" pitchFamily="18" charset="0"/>
                            </a:rPr>
                            <m:t>O</m:t>
                          </m:r>
                        </m:e>
                        <m:sub>
                          <m:r>
                            <a:rPr lang="en-US" i="0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0" dirty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i="0" dirty="0"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</m:d>
                      <m:r>
                        <a:rPr lang="en-US" i="0" dirty="0">
                          <a:latin typeface="Cambria Math" panose="02040503050406030204" pitchFamily="18" charset="0"/>
                        </a:rPr>
                        <m:t>+ 2 </m:t>
                      </m:r>
                      <m:sSub>
                        <m:sSubPr>
                          <m:ctrlPr>
                            <a:rPr lang="cs-CZ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 dirty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i="0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cs-CZ" b="0" i="0" dirty="0" smtClean="0">
                          <a:latin typeface="Cambria Math" panose="02040503050406030204" pitchFamily="18" charset="0"/>
                        </a:rPr>
                        <m:t>O</m:t>
                      </m:r>
                      <m:r>
                        <a:rPr lang="en-US" i="0" dirty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i="0" dirty="0"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</m:d>
                      <m:r>
                        <a:rPr lang="en-US" i="0" dirty="0">
                          <a:latin typeface="Cambria Math" panose="02040503050406030204" pitchFamily="18" charset="0"/>
                        </a:rPr>
                        <m:t>; </m:t>
                      </m:r>
                      <m:r>
                        <m:rPr>
                          <m:sty m:val="p"/>
                        </m:rPr>
                        <a:rPr lang="en-US" i="0" dirty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i="0" dirty="0">
                          <a:latin typeface="Cambria Math" panose="02040503050406030204" pitchFamily="18" charset="0"/>
                        </a:rPr>
                        <m:t> &lt; </m:t>
                      </m:r>
                      <m:r>
                        <a:rPr lang="en-US" i="0" dirty="0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r>
                  <a:rPr lang="en-US" dirty="0" err="1"/>
                  <a:t>Energie</a:t>
                </a:r>
                <a:r>
                  <a:rPr lang="en-US" dirty="0"/>
                  <a:t> </a:t>
                </a:r>
                <a:r>
                  <a:rPr lang="en-US" dirty="0" err="1"/>
                  <a:t>chemických</a:t>
                </a:r>
                <a:r>
                  <a:rPr lang="en-US" dirty="0"/>
                  <a:t> </a:t>
                </a:r>
                <a:r>
                  <a:rPr lang="en-US" dirty="0" err="1"/>
                  <a:t>vazeb</a:t>
                </a:r>
                <a:r>
                  <a:rPr lang="en-US" dirty="0"/>
                  <a:t> v </a:t>
                </a:r>
                <a:r>
                  <a:rPr lang="en-US" dirty="0" err="1"/>
                  <a:t>produktech</a:t>
                </a:r>
                <a:r>
                  <a:rPr lang="en-US" dirty="0"/>
                  <a:t> je </a:t>
                </a:r>
                <a:r>
                  <a:rPr lang="en-US" dirty="0" err="1"/>
                  <a:t>menší</a:t>
                </a:r>
                <a:r>
                  <a:rPr lang="en-US" dirty="0"/>
                  <a:t> </a:t>
                </a:r>
                <a:r>
                  <a:rPr lang="en-US" dirty="0" err="1"/>
                  <a:t>než</a:t>
                </a:r>
                <a:r>
                  <a:rPr lang="en-US" dirty="0"/>
                  <a:t> </a:t>
                </a:r>
                <a:r>
                  <a:rPr lang="en-US" dirty="0" err="1"/>
                  <a:t>energie</a:t>
                </a:r>
                <a:r>
                  <a:rPr lang="en-US" dirty="0"/>
                  <a:t> </a:t>
                </a:r>
                <a:r>
                  <a:rPr lang="en-US" dirty="0" err="1"/>
                  <a:t>reaktantů</a:t>
                </a:r>
                <a:r>
                  <a:rPr lang="en-US" dirty="0"/>
                  <a:t>, </a:t>
                </a:r>
                <a:r>
                  <a:rPr lang="en-US" dirty="0" err="1"/>
                  <a:t>přebytečná</a:t>
                </a:r>
                <a:r>
                  <a:rPr lang="en-US" dirty="0"/>
                  <a:t> </a:t>
                </a:r>
                <a:r>
                  <a:rPr lang="en-US" dirty="0" err="1"/>
                  <a:t>energie</a:t>
                </a:r>
                <a:r>
                  <a:rPr lang="en-US" dirty="0"/>
                  <a:t> se </a:t>
                </a:r>
                <a:r>
                  <a:rPr lang="en-US" dirty="0" err="1"/>
                  <a:t>uvolní</a:t>
                </a:r>
                <a:r>
                  <a:rPr lang="en-US" dirty="0"/>
                  <a:t> </a:t>
                </a:r>
                <a:r>
                  <a:rPr lang="en-US" dirty="0" err="1"/>
                  <a:t>jako</a:t>
                </a:r>
                <a:r>
                  <a:rPr lang="en-US" dirty="0"/>
                  <a:t> </a:t>
                </a:r>
                <a:r>
                  <a:rPr lang="en-US" dirty="0" err="1"/>
                  <a:t>teplo</a:t>
                </a:r>
                <a:r>
                  <a:rPr lang="en-US" dirty="0"/>
                  <a:t>.</a:t>
                </a:r>
                <a:endParaRPr lang="cs-CZ" dirty="0"/>
              </a:p>
              <a:p>
                <a:pPr marL="0" indent="0">
                  <a:buNone/>
                </a:pPr>
                <a:r>
                  <a:rPr lang="en-US" b="1" dirty="0" err="1"/>
                  <a:t>Endotermické</a:t>
                </a:r>
                <a:r>
                  <a:rPr lang="en-US" b="1" dirty="0"/>
                  <a:t> </a:t>
                </a:r>
                <a:r>
                  <a:rPr lang="en-US" b="1" dirty="0" err="1"/>
                  <a:t>reakce</a:t>
                </a:r>
                <a:r>
                  <a:rPr lang="en-US" b="1" dirty="0"/>
                  <a:t> </a:t>
                </a:r>
                <a:r>
                  <a:rPr lang="en-US" dirty="0"/>
                  <a:t>(</a:t>
                </a:r>
                <a:r>
                  <a:rPr lang="en-US" dirty="0" err="1"/>
                  <a:t>spotřebovávají</a:t>
                </a:r>
                <a:r>
                  <a:rPr lang="en-US" dirty="0"/>
                  <a:t> </a:t>
                </a:r>
                <a:r>
                  <a:rPr lang="en-US" dirty="0" err="1"/>
                  <a:t>teplo</a:t>
                </a:r>
                <a:r>
                  <a:rPr lang="en-US" dirty="0"/>
                  <a:t> z </a:t>
                </a:r>
                <a:r>
                  <a:rPr lang="en-US" dirty="0" err="1"/>
                  <a:t>okolí</a:t>
                </a:r>
                <a:r>
                  <a:rPr lang="en-US" dirty="0"/>
                  <a:t>)</a:t>
                </a:r>
                <a:r>
                  <a:rPr lang="cs-CZ" dirty="0"/>
                  <a:t>:</a:t>
                </a:r>
              </a:p>
              <a:p>
                <a:r>
                  <a:rPr lang="en-US" dirty="0" err="1"/>
                  <a:t>Rozpouštění</a:t>
                </a:r>
                <a:r>
                  <a:rPr lang="en-US" dirty="0"/>
                  <a:t> </a:t>
                </a:r>
                <a:r>
                  <a:rPr lang="en-US" dirty="0" err="1"/>
                  <a:t>dusičnanu</a:t>
                </a:r>
                <a:r>
                  <a:rPr lang="en-US" dirty="0"/>
                  <a:t> </a:t>
                </a:r>
                <a:r>
                  <a:rPr lang="en-US" dirty="0" err="1"/>
                  <a:t>amonného</a:t>
                </a:r>
                <a:r>
                  <a:rPr lang="en-US" dirty="0"/>
                  <a:t> </a:t>
                </a:r>
                <a:r>
                  <a:rPr lang="en-US" dirty="0" err="1"/>
                  <a:t>ve</a:t>
                </a:r>
                <a:r>
                  <a:rPr lang="en-US" dirty="0"/>
                  <a:t> </a:t>
                </a:r>
                <a:r>
                  <a:rPr lang="en-US" dirty="0" err="1"/>
                  <a:t>vodě</a:t>
                </a:r>
                <a:r>
                  <a:rPr lang="cs-CZ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BR" i="0" dirty="0" smtClean="0">
                          <a:latin typeface="Cambria Math" panose="02040503050406030204" pitchFamily="18" charset="0"/>
                        </a:rPr>
                        <m:t>N</m:t>
                      </m:r>
                      <m:sSub>
                        <m:sSubPr>
                          <m:ctrlPr>
                            <a:rPr lang="cs-CZ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pt-BR" i="0" dirty="0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pt-BR" i="0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pt-BR" i="0" dirty="0" smtClean="0">
                          <a:latin typeface="Cambria Math" panose="02040503050406030204" pitchFamily="18" charset="0"/>
                        </a:rPr>
                        <m:t>N</m:t>
                      </m:r>
                      <m:sSub>
                        <m:sSubPr>
                          <m:ctrlPr>
                            <a:rPr lang="cs-CZ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pt-BR" i="0" dirty="0" smtClean="0">
                              <a:latin typeface="Cambria Math" panose="02040503050406030204" pitchFamily="18" charset="0"/>
                            </a:rPr>
                            <m:t>O</m:t>
                          </m:r>
                        </m:e>
                        <m:sub>
                          <m:r>
                            <a:rPr lang="pt-BR" i="0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pt-BR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pt-BR" i="0" dirty="0" smtClean="0"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</m:d>
                      <m:r>
                        <a:rPr lang="pt-BR" i="0" dirty="0" smtClean="0">
                          <a:latin typeface="Cambria Math" panose="02040503050406030204" pitchFamily="18" charset="0"/>
                        </a:rPr>
                        <m:t>−&gt;</m:t>
                      </m:r>
                      <m:r>
                        <m:rPr>
                          <m:sty m:val="p"/>
                        </m:rPr>
                        <a:rPr lang="pt-BR" i="0" dirty="0" smtClean="0">
                          <a:latin typeface="Cambria Math" panose="02040503050406030204" pitchFamily="18" charset="0"/>
                        </a:rPr>
                        <m:t>N</m:t>
                      </m:r>
                      <m:sSub>
                        <m:sSubPr>
                          <m:ctrlPr>
                            <a:rPr lang="cs-CZ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pt-BR" i="0" dirty="0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cs-CZ" b="0" i="0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pt-BR" i="0" dirty="0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pt-BR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pt-BR" i="0" dirty="0" smtClean="0">
                              <a:latin typeface="Cambria Math" panose="02040503050406030204" pitchFamily="18" charset="0"/>
                            </a:rPr>
                            <m:t>aq</m:t>
                          </m:r>
                        </m:e>
                      </m:d>
                      <m:r>
                        <a:rPr lang="pt-BR" i="0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pt-BR" i="0" dirty="0" smtClean="0">
                          <a:latin typeface="Cambria Math" panose="02040503050406030204" pitchFamily="18" charset="0"/>
                        </a:rPr>
                        <m:t>N</m:t>
                      </m:r>
                      <m:sSub>
                        <m:sSubPr>
                          <m:ctrlPr>
                            <a:rPr lang="cs-CZ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pt-BR" i="0" dirty="0" smtClean="0">
                              <a:latin typeface="Cambria Math" panose="02040503050406030204" pitchFamily="18" charset="0"/>
                            </a:rPr>
                            <m:t>O</m:t>
                          </m:r>
                        </m:e>
                        <m:sub>
                          <m:r>
                            <a:rPr lang="pt-BR" i="0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pt-BR" i="0" dirty="0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pt-BR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pt-BR" i="0" dirty="0" smtClean="0">
                              <a:latin typeface="Cambria Math" panose="02040503050406030204" pitchFamily="18" charset="0"/>
                            </a:rPr>
                            <m:t>aq</m:t>
                          </m:r>
                        </m:e>
                      </m:d>
                      <m:r>
                        <a:rPr lang="pt-BR" i="0" dirty="0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m:rPr>
                          <m:sty m:val="p"/>
                        </m:rPr>
                        <a:rPr lang="pt-BR" i="0" dirty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pt-BR" i="1" dirty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pt-BR" i="0" dirty="0">
                          <a:latin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cs-CZ" dirty="0"/>
              </a:p>
              <a:p>
                <a:r>
                  <a:rPr lang="en-US" dirty="0" err="1"/>
                  <a:t>Energie</a:t>
                </a:r>
                <a:r>
                  <a:rPr lang="en-US" dirty="0"/>
                  <a:t> </a:t>
                </a:r>
                <a:r>
                  <a:rPr lang="en-US" dirty="0" err="1"/>
                  <a:t>chemických</a:t>
                </a:r>
                <a:r>
                  <a:rPr lang="en-US" dirty="0"/>
                  <a:t> </a:t>
                </a:r>
                <a:r>
                  <a:rPr lang="en-US" dirty="0" err="1"/>
                  <a:t>vazeb</a:t>
                </a:r>
                <a:r>
                  <a:rPr lang="en-US" dirty="0"/>
                  <a:t> (a </a:t>
                </a:r>
                <a:r>
                  <a:rPr lang="en-US" dirty="0" err="1"/>
                  <a:t>interakcí</a:t>
                </a:r>
                <a:r>
                  <a:rPr lang="en-US" dirty="0"/>
                  <a:t>) </a:t>
                </a:r>
                <a:r>
                  <a:rPr lang="en-US" dirty="0" err="1"/>
                  <a:t>produktů</a:t>
                </a:r>
                <a:r>
                  <a:rPr lang="en-US" dirty="0"/>
                  <a:t> je </a:t>
                </a:r>
                <a:r>
                  <a:rPr lang="en-US" dirty="0" err="1"/>
                  <a:t>větší</a:t>
                </a:r>
                <a:r>
                  <a:rPr lang="en-US" dirty="0"/>
                  <a:t> </a:t>
                </a:r>
                <a:r>
                  <a:rPr lang="en-US" dirty="0" err="1"/>
                  <a:t>než</a:t>
                </a:r>
                <a:r>
                  <a:rPr lang="en-US" dirty="0"/>
                  <a:t> u </a:t>
                </a:r>
                <a:r>
                  <a:rPr lang="en-US" dirty="0" err="1"/>
                  <a:t>reaktantů</a:t>
                </a:r>
                <a:r>
                  <a:rPr lang="en-US" dirty="0"/>
                  <a:t>, </a:t>
                </a:r>
                <a:r>
                  <a:rPr lang="en-US" dirty="0" err="1"/>
                  <a:t>chybějící</a:t>
                </a:r>
                <a:r>
                  <a:rPr lang="en-US" dirty="0"/>
                  <a:t> </a:t>
                </a:r>
                <a:r>
                  <a:rPr lang="en-US" dirty="0" err="1"/>
                  <a:t>energie</a:t>
                </a:r>
                <a:r>
                  <a:rPr lang="en-US" dirty="0"/>
                  <a:t> se </a:t>
                </a:r>
                <a:r>
                  <a:rPr lang="en-US" dirty="0" err="1"/>
                  <a:t>dodává</a:t>
                </a:r>
                <a:r>
                  <a:rPr lang="en-US" dirty="0"/>
                  <a:t> z </a:t>
                </a:r>
                <a:r>
                  <a:rPr lang="en-US" dirty="0" err="1"/>
                  <a:t>okolí</a:t>
                </a:r>
                <a:r>
                  <a:rPr lang="en-US" dirty="0"/>
                  <a:t> (</a:t>
                </a:r>
                <a:r>
                  <a:rPr lang="en-US" dirty="0" err="1"/>
                  <a:t>roztok</a:t>
                </a:r>
                <a:r>
                  <a:rPr lang="en-US" dirty="0"/>
                  <a:t> se </a:t>
                </a:r>
                <a:r>
                  <a:rPr lang="en-US" dirty="0" err="1"/>
                  <a:t>ochladí</a:t>
                </a:r>
                <a:r>
                  <a:rPr lang="en-US" dirty="0"/>
                  <a:t>).</a:t>
                </a:r>
                <a:endParaRPr lang="cs-CZ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  <a:blipFill>
                <a:blip r:embed="rId3"/>
                <a:stretch>
                  <a:fillRect l="-846" t="-1887" b="-2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0021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</p:spPr>
            <p:txBody>
              <a:bodyPr>
                <a:normAutofit fontScale="92500" lnSpcReduction="10000"/>
              </a:bodyPr>
              <a:lstStyle/>
              <a:p>
                <a:pPr marL="0" lvl="0" indent="0">
                  <a:buNone/>
                </a:pPr>
                <a:r>
                  <a:rPr lang="en-US" sz="2800" b="1" dirty="0"/>
                  <a:t>Entropie </a:t>
                </a:r>
                <a:endParaRPr lang="cs-CZ" sz="2800" b="1" dirty="0"/>
              </a:p>
              <a:p>
                <a:r>
                  <a:rPr lang="cs-CZ" dirty="0"/>
                  <a:t>Entropie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cs-CZ" dirty="0"/>
                  <a:t> je termodynamická veličina, která vyjadřuje míru neuspořádanosti (resp. pravděpodobnosti uspořádání) systému</a:t>
                </a:r>
              </a:p>
              <a:p>
                <a:r>
                  <a:rPr lang="cs-CZ" dirty="0"/>
                  <a:t>Čím je systém neuspořádanější (např. plyn oproti kapalině či pevné látce), tím vyšší je jeho entropie</a:t>
                </a:r>
              </a:p>
              <a:p>
                <a:r>
                  <a:rPr lang="cs-CZ" dirty="0"/>
                  <a:t>Termodynamicky platí, že u samovolných dějů v izolované soustavě entropie vždy roste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cs-CZ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cs-CZ" i="0" dirty="0" err="1">
                            <a:latin typeface="Cambria Math" panose="02040503050406030204" pitchFamily="18" charset="0"/>
                          </a:rPr>
                          <m:t>celk</m:t>
                        </m:r>
                        <m:r>
                          <a:rPr lang="cs-CZ" i="0" dirty="0">
                            <a:latin typeface="Cambria Math" panose="02040503050406030204" pitchFamily="18" charset="0"/>
                          </a:rPr>
                          <m:t>​</m:t>
                        </m:r>
                      </m:sub>
                    </m:sSub>
                    <m:r>
                      <a:rPr lang="cs-CZ" i="1" dirty="0">
                        <a:latin typeface="Cambria Math" panose="02040503050406030204" pitchFamily="18" charset="0"/>
                      </a:rPr>
                      <m:t> &gt;0</m:t>
                    </m:r>
                  </m:oMath>
                </a14:m>
                <a:r>
                  <a:rPr lang="cs-CZ" dirty="0"/>
                  <a:t>)</a:t>
                </a:r>
              </a:p>
              <a:p>
                <a:r>
                  <a:rPr lang="cs-CZ" dirty="0"/>
                  <a:t>Příklad: Změna entropie tání ledu za konstantního tlaku</a:t>
                </a:r>
              </a:p>
              <a:p>
                <a:endParaRPr lang="cs-CZ" sz="5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cs-CZ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t</m:t>
                              </m:r>
                              <m:r>
                                <a:rPr lang="cs-CZ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á</m:t>
                              </m:r>
                              <m:r>
                                <m:rPr>
                                  <m:sty m:val="p"/>
                                </m:rPr>
                                <a:rPr lang="cs-CZ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n</m:t>
                              </m:r>
                              <m:r>
                                <a:rPr lang="cs-CZ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í</m:t>
                              </m:r>
                            </m:sub>
                          </m:sSub>
                        </m:den>
                      </m:f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cs-CZ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cs-CZ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t</m:t>
                              </m:r>
                              <m:r>
                                <a:rPr lang="cs-CZ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á</m:t>
                              </m:r>
                              <m:r>
                                <m:rPr>
                                  <m:sty m:val="p"/>
                                </m:rPr>
                                <a:rPr lang="cs-CZ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n</m:t>
                              </m:r>
                              <m:r>
                                <a:rPr lang="cs-CZ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í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cs-CZ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t</m:t>
                              </m:r>
                              <m:r>
                                <a:rPr lang="cs-CZ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á</m:t>
                              </m:r>
                              <m:r>
                                <m:rPr>
                                  <m:sty m:val="p"/>
                                </m:rPr>
                                <a:rPr lang="cs-CZ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n</m:t>
                              </m:r>
                              <m:r>
                                <a:rPr lang="cs-CZ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í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r>
                  <a:rPr lang="cs-CZ" dirty="0"/>
                  <a:t>(</a:t>
                </a:r>
                <a:r>
                  <a:rPr lang="en-US" dirty="0" err="1"/>
                  <a:t>historicky</a:t>
                </a:r>
                <a:r>
                  <a:rPr lang="en-US" dirty="0"/>
                  <a:t> </a:t>
                </a:r>
                <a:r>
                  <a:rPr lang="en-US" dirty="0" err="1"/>
                  <a:t>definována</a:t>
                </a:r>
                <a:r>
                  <a:rPr lang="en-US" dirty="0"/>
                  <a:t> </a:t>
                </a:r>
                <a:r>
                  <a:rPr lang="en-US" dirty="0" err="1"/>
                  <a:t>jako</a:t>
                </a:r>
                <a:r>
                  <a:rPr lang="en-US" dirty="0"/>
                  <a:t>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  <a:r>
                  <a:rPr lang="en-US" dirty="0" err="1"/>
                  <a:t>související</a:t>
                </a:r>
                <a:r>
                  <a:rPr lang="en-US" dirty="0"/>
                  <a:t> s </a:t>
                </a:r>
                <a:r>
                  <a:rPr lang="en-US" dirty="0" err="1"/>
                  <a:t>teplem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 dirty="0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cs-CZ" i="0" dirty="0" smtClean="0">
                            <a:latin typeface="Cambria Math" panose="02040503050406030204" pitchFamily="18" charset="0"/>
                          </a:rPr>
                          <m:t>re</m:t>
                        </m:r>
                        <m:r>
                          <m:rPr>
                            <m:sty m:val="p"/>
                          </m:rPr>
                          <a:rPr lang="cs-CZ" b="0" i="0" dirty="0" smtClean="0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</m:sSub>
                  </m:oMath>
                </a14:m>
                <a:r>
                  <a:rPr lang="en-US" dirty="0"/>
                  <a:t>​ </a:t>
                </a:r>
                <a:r>
                  <a:rPr lang="en-US" dirty="0" err="1"/>
                  <a:t>předaným</a:t>
                </a:r>
                <a:r>
                  <a:rPr lang="en-US" dirty="0"/>
                  <a:t> </a:t>
                </a:r>
                <a:r>
                  <a:rPr lang="en-US" dirty="0" err="1"/>
                  <a:t>systému</a:t>
                </a:r>
                <a:r>
                  <a:rPr lang="en-US" dirty="0"/>
                  <a:t> </a:t>
                </a:r>
                <a:r>
                  <a:rPr lang="en-US" dirty="0" err="1"/>
                  <a:t>během</a:t>
                </a:r>
                <a:r>
                  <a:rPr lang="en-US" dirty="0"/>
                  <a:t> </a:t>
                </a:r>
                <a:r>
                  <a:rPr lang="cs-CZ" b="1" dirty="0"/>
                  <a:t>vratného</a:t>
                </a:r>
                <a:r>
                  <a:rPr lang="en-US" b="1" dirty="0"/>
                  <a:t> </a:t>
                </a:r>
                <a:r>
                  <a:rPr lang="en-US" b="1" dirty="0" err="1"/>
                  <a:t>děje</a:t>
                </a:r>
                <a:r>
                  <a:rPr lang="en-US" dirty="0"/>
                  <a:t> </a:t>
                </a:r>
                <a:r>
                  <a:rPr lang="en-US" dirty="0" err="1"/>
                  <a:t>při</a:t>
                </a:r>
                <a:r>
                  <a:rPr lang="en-US" dirty="0"/>
                  <a:t> </a:t>
                </a:r>
                <a:r>
                  <a:rPr lang="en-US" dirty="0" err="1"/>
                  <a:t>určité</a:t>
                </a:r>
                <a:r>
                  <a:rPr lang="en-US" dirty="0"/>
                  <a:t> </a:t>
                </a:r>
                <a:r>
                  <a:rPr lang="en-US" dirty="0" err="1"/>
                  <a:t>teplotě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cs-CZ" dirty="0"/>
                  <a:t>)</a:t>
                </a:r>
              </a:p>
              <a:p>
                <a:pPr marL="0" indent="0">
                  <a:buNone/>
                </a:pPr>
                <a:endParaRPr lang="cs-CZ" sz="4000" dirty="0"/>
              </a:p>
            </p:txBody>
          </p:sp>
        </mc:Choice>
        <mc:Fallback xmlns="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  <a:blipFill>
                <a:blip r:embed="rId3"/>
                <a:stretch>
                  <a:fillRect l="-1015" t="-29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4076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cs-CZ" sz="2800" b="1" dirty="0" err="1"/>
                  <a:t>Gibbsova</a:t>
                </a:r>
                <a:r>
                  <a:rPr lang="cs-CZ" sz="2800" b="1" dirty="0"/>
                  <a:t> (volná) energie</a:t>
                </a:r>
                <a:r>
                  <a:rPr lang="en-US" sz="2800" b="1" dirty="0"/>
                  <a:t> </a:t>
                </a:r>
                <a:endParaRPr lang="cs-CZ" sz="2800" b="1" dirty="0"/>
              </a:p>
              <a:p>
                <a:r>
                  <a:rPr lang="cs-CZ" dirty="0" err="1"/>
                  <a:t>Gibbsova</a:t>
                </a:r>
                <a:r>
                  <a:rPr lang="cs-CZ" dirty="0"/>
                  <a:t> energie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cs-CZ" dirty="0"/>
                  <a:t> kombinuje entalpii a entropii systému, a je hlavním kritériem samovolnosti chemických reakcí při konstantním tlaku a teplotě:</a:t>
                </a:r>
              </a:p>
              <a:p>
                <a:endParaRPr lang="cs-CZ" sz="5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𝑇𝑆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r>
                  <a:rPr lang="cs-CZ" dirty="0"/>
                  <a:t>(termodynamická teplota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cs-CZ" dirty="0"/>
                  <a:t> přepočítává entropii na teplo)</a:t>
                </a:r>
              </a:p>
              <a:p>
                <a:r>
                  <a:rPr lang="en-US" dirty="0" err="1"/>
                  <a:t>Pokud</a:t>
                </a:r>
                <a:r>
                  <a:rPr lang="en-US" dirty="0"/>
                  <a:t> je </a:t>
                </a:r>
                <a:r>
                  <a:rPr lang="en-US" dirty="0" err="1"/>
                  <a:t>změna</a:t>
                </a:r>
                <a:r>
                  <a:rPr lang="en-US" dirty="0"/>
                  <a:t> </a:t>
                </a:r>
                <a:r>
                  <a:rPr lang="en-US" dirty="0" err="1"/>
                  <a:t>Gibbsovy</a:t>
                </a:r>
                <a:r>
                  <a:rPr lang="en-US" dirty="0"/>
                  <a:t> </a:t>
                </a:r>
                <a:r>
                  <a:rPr lang="en-US" dirty="0" err="1"/>
                  <a:t>energie</a:t>
                </a:r>
                <a:r>
                  <a:rPr lang="en-US" dirty="0"/>
                  <a:t> </a:t>
                </a:r>
                <a:r>
                  <a:rPr lang="en-US" dirty="0" err="1"/>
                  <a:t>záporná</a:t>
                </a:r>
                <a:r>
                  <a:rPr lang="en-US" dirty="0"/>
                  <a:t>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0" dirty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en-US" dirty="0"/>
                  <a:t>), </a:t>
                </a:r>
                <a:r>
                  <a:rPr lang="en-US" dirty="0" err="1"/>
                  <a:t>reakce</a:t>
                </a:r>
                <a:r>
                  <a:rPr lang="en-US" dirty="0"/>
                  <a:t> </a:t>
                </a:r>
                <a:r>
                  <a:rPr lang="en-US" dirty="0" err="1"/>
                  <a:t>probíhá</a:t>
                </a:r>
                <a:r>
                  <a:rPr lang="en-US" dirty="0"/>
                  <a:t> </a:t>
                </a:r>
                <a:r>
                  <a:rPr lang="en-US" dirty="0" err="1"/>
                  <a:t>samovolně</a:t>
                </a:r>
                <a:endParaRPr lang="en-US" dirty="0"/>
              </a:p>
              <a:p>
                <a:r>
                  <a:rPr lang="en-US" dirty="0"/>
                  <a:t>V </a:t>
                </a:r>
                <a:r>
                  <a:rPr lang="en-US" dirty="0" err="1"/>
                  <a:t>rovnovážném</a:t>
                </a:r>
                <a:r>
                  <a:rPr lang="en-US" dirty="0"/>
                  <a:t> </a:t>
                </a:r>
                <a:r>
                  <a:rPr lang="en-US" dirty="0" err="1"/>
                  <a:t>stavu</a:t>
                </a:r>
                <a:r>
                  <a:rPr lang="en-US" dirty="0"/>
                  <a:t> </a:t>
                </a:r>
                <a:r>
                  <a:rPr lang="en-US" dirty="0" err="1"/>
                  <a:t>chemické</a:t>
                </a:r>
                <a:r>
                  <a:rPr lang="en-US" dirty="0"/>
                  <a:t> </a:t>
                </a:r>
                <a:r>
                  <a:rPr lang="en-US" dirty="0" err="1"/>
                  <a:t>reakce</a:t>
                </a:r>
                <a:r>
                  <a:rPr lang="en-US" dirty="0"/>
                  <a:t> je </a:t>
                </a:r>
                <a:r>
                  <a:rPr lang="en-US" dirty="0" err="1"/>
                  <a:t>změna</a:t>
                </a:r>
                <a:r>
                  <a:rPr lang="en-US" dirty="0"/>
                  <a:t> </a:t>
                </a:r>
                <a:r>
                  <a:rPr lang="en-US" dirty="0" err="1"/>
                  <a:t>Gibbsovy</a:t>
                </a:r>
                <a:r>
                  <a:rPr lang="en-US" dirty="0"/>
                  <a:t> </a:t>
                </a:r>
                <a:r>
                  <a:rPr lang="en-US" dirty="0" err="1"/>
                  <a:t>energie</a:t>
                </a:r>
                <a:r>
                  <a:rPr lang="en-US" dirty="0"/>
                  <a:t> </a:t>
                </a:r>
                <a:r>
                  <a:rPr lang="en-US" dirty="0" err="1"/>
                  <a:t>nulová</a:t>
                </a:r>
                <a:r>
                  <a:rPr lang="en-US" dirty="0"/>
                  <a:t>:</a:t>
                </a:r>
                <a:endParaRPr lang="cs-CZ" dirty="0"/>
              </a:p>
              <a:p>
                <a:endParaRPr lang="en-US" sz="5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0" dirty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cs-CZ" sz="4000" dirty="0"/>
              </a:p>
            </p:txBody>
          </p:sp>
        </mc:Choice>
        <mc:Fallback xmlns="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  <a:blipFill>
                <a:blip r:embed="rId3"/>
                <a:stretch>
                  <a:fillRect l="-1127" t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3921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86325E-4B61-481C-BA06-4ABC7B9D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Termodynamické zákony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A1E5AE1-4890-40F8-9EB0-FE99A9000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1" t="15526" r="76878" b="14539"/>
          <a:stretch/>
        </p:blipFill>
        <p:spPr>
          <a:xfrm>
            <a:off x="9257862" y="844117"/>
            <a:ext cx="1036320" cy="8991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cs-CZ" b="1" dirty="0" err="1"/>
                  <a:t>Gibbsova</a:t>
                </a:r>
                <a:r>
                  <a:rPr lang="cs-CZ" b="1" dirty="0"/>
                  <a:t> (volná) energie</a:t>
                </a:r>
                <a:r>
                  <a:rPr lang="en-US" b="1" dirty="0"/>
                  <a:t> </a:t>
                </a:r>
                <a:endParaRPr lang="cs-CZ" b="1" dirty="0"/>
              </a:p>
              <a:p>
                <a:pPr marL="0" indent="0">
                  <a:buNone/>
                </a:pPr>
                <a:r>
                  <a:rPr lang="cs-CZ" dirty="0"/>
                  <a:t>Proč „volná“ energie?</a:t>
                </a:r>
              </a:p>
              <a:p>
                <a:r>
                  <a:rPr lang="en-US" dirty="0" err="1"/>
                  <a:t>Gibbsova</a:t>
                </a:r>
                <a:r>
                  <a:rPr lang="en-US" dirty="0"/>
                  <a:t> </a:t>
                </a:r>
                <a:r>
                  <a:rPr lang="en-US" dirty="0" err="1"/>
                  <a:t>energie</a:t>
                </a:r>
                <a:r>
                  <a:rPr lang="en-US" dirty="0"/>
                  <a:t> </a:t>
                </a:r>
                <a:r>
                  <a:rPr lang="en-US" dirty="0" err="1"/>
                  <a:t>udává</a:t>
                </a:r>
                <a:r>
                  <a:rPr lang="en-US" dirty="0"/>
                  <a:t>, </a:t>
                </a:r>
                <a:r>
                  <a:rPr lang="en-US" dirty="0" err="1"/>
                  <a:t>jaká</a:t>
                </a:r>
                <a:r>
                  <a:rPr lang="en-US" dirty="0"/>
                  <a:t> </a:t>
                </a:r>
                <a:r>
                  <a:rPr lang="en-US" dirty="0" err="1"/>
                  <a:t>část</a:t>
                </a:r>
                <a:r>
                  <a:rPr lang="en-US" dirty="0"/>
                  <a:t> </a:t>
                </a:r>
                <a:r>
                  <a:rPr lang="en-US" dirty="0" err="1"/>
                  <a:t>energie</a:t>
                </a:r>
                <a:r>
                  <a:rPr lang="en-US" dirty="0"/>
                  <a:t> </a:t>
                </a:r>
                <a:r>
                  <a:rPr lang="en-US" dirty="0" err="1"/>
                  <a:t>systému</a:t>
                </a:r>
                <a:r>
                  <a:rPr lang="en-US" dirty="0"/>
                  <a:t> je </a:t>
                </a:r>
                <a:r>
                  <a:rPr lang="en-US" dirty="0" err="1"/>
                  <a:t>dostupná</a:t>
                </a:r>
                <a:r>
                  <a:rPr lang="en-US" dirty="0"/>
                  <a:t> pro </a:t>
                </a:r>
                <a:r>
                  <a:rPr lang="en-US" dirty="0" err="1"/>
                  <a:t>vykonání</a:t>
                </a:r>
                <a:r>
                  <a:rPr lang="en-US" dirty="0"/>
                  <a:t> </a:t>
                </a:r>
                <a:r>
                  <a:rPr lang="en-US" dirty="0" err="1"/>
                  <a:t>užitečné</a:t>
                </a:r>
                <a:r>
                  <a:rPr lang="en-US" dirty="0"/>
                  <a:t> </a:t>
                </a:r>
                <a:r>
                  <a:rPr lang="en-US" dirty="0" err="1"/>
                  <a:t>práce</a:t>
                </a:r>
                <a:r>
                  <a:rPr lang="en-US" dirty="0"/>
                  <a:t> (</a:t>
                </a:r>
                <a:r>
                  <a:rPr lang="en-US" dirty="0" err="1"/>
                  <a:t>např</a:t>
                </a:r>
                <a:r>
                  <a:rPr lang="en-US" dirty="0"/>
                  <a:t>. </a:t>
                </a:r>
                <a:r>
                  <a:rPr lang="en-US" dirty="0" err="1"/>
                  <a:t>chemické</a:t>
                </a:r>
                <a:r>
                  <a:rPr lang="en-US" dirty="0"/>
                  <a:t> </a:t>
                </a:r>
                <a:r>
                  <a:rPr lang="en-US" dirty="0" err="1"/>
                  <a:t>práce</a:t>
                </a:r>
                <a:r>
                  <a:rPr lang="en-US" dirty="0"/>
                  <a:t> </a:t>
                </a:r>
                <a:r>
                  <a:rPr lang="en-US" dirty="0" err="1"/>
                  <a:t>nebo</a:t>
                </a:r>
                <a:r>
                  <a:rPr lang="en-US" dirty="0"/>
                  <a:t> </a:t>
                </a:r>
                <a:r>
                  <a:rPr lang="en-US" dirty="0" err="1"/>
                  <a:t>jiné</a:t>
                </a:r>
                <a:r>
                  <a:rPr lang="en-US" dirty="0"/>
                  <a:t> </a:t>
                </a:r>
                <a:r>
                  <a:rPr lang="en-US" dirty="0" err="1"/>
                  <a:t>neobjemové</a:t>
                </a:r>
                <a:r>
                  <a:rPr lang="en-US" dirty="0"/>
                  <a:t> </a:t>
                </a:r>
                <a:r>
                  <a:rPr lang="en-US" dirty="0" err="1"/>
                  <a:t>práce</a:t>
                </a:r>
                <a:r>
                  <a:rPr lang="en-US" dirty="0"/>
                  <a:t>), </a:t>
                </a:r>
                <a:r>
                  <a:rPr lang="en-US" dirty="0" err="1"/>
                  <a:t>jestliže</a:t>
                </a:r>
                <a:r>
                  <a:rPr lang="en-US" dirty="0"/>
                  <a:t> </a:t>
                </a:r>
                <a:r>
                  <a:rPr lang="en-US" dirty="0" err="1"/>
                  <a:t>reakce</a:t>
                </a:r>
                <a:r>
                  <a:rPr lang="en-US" dirty="0"/>
                  <a:t> </a:t>
                </a:r>
                <a:r>
                  <a:rPr lang="en-US" dirty="0" err="1"/>
                  <a:t>probíhá</a:t>
                </a:r>
                <a:r>
                  <a:rPr lang="en-US" dirty="0"/>
                  <a:t> za </a:t>
                </a:r>
                <a:r>
                  <a:rPr lang="en-US" dirty="0" err="1"/>
                  <a:t>konstantního</a:t>
                </a:r>
                <a:r>
                  <a:rPr lang="en-US" dirty="0"/>
                  <a:t> </a:t>
                </a:r>
                <a:r>
                  <a:rPr lang="en-US" dirty="0" err="1"/>
                  <a:t>tlaku</a:t>
                </a:r>
                <a:r>
                  <a:rPr lang="en-US" dirty="0"/>
                  <a:t> a </a:t>
                </a:r>
                <a:r>
                  <a:rPr lang="en-US" dirty="0" err="1"/>
                  <a:t>teploty</a:t>
                </a:r>
                <a:r>
                  <a:rPr lang="en-US" dirty="0"/>
                  <a:t>.</a:t>
                </a:r>
              </a:p>
              <a:p>
                <a:r>
                  <a:rPr lang="en-US" dirty="0" err="1"/>
                  <a:t>Jinými</a:t>
                </a:r>
                <a:r>
                  <a:rPr lang="en-US" dirty="0"/>
                  <a:t> </a:t>
                </a:r>
                <a:r>
                  <a:rPr lang="en-US" dirty="0" err="1"/>
                  <a:t>slovy</a:t>
                </a:r>
                <a:r>
                  <a:rPr lang="en-US" dirty="0"/>
                  <a:t>, ne </a:t>
                </a:r>
                <a:r>
                  <a:rPr lang="en-US" dirty="0" err="1"/>
                  <a:t>vš</a:t>
                </a:r>
                <a:r>
                  <a:rPr lang="cs-CZ" dirty="0" err="1"/>
                  <a:t>echna</a:t>
                </a:r>
                <a:r>
                  <a:rPr lang="en-US" dirty="0"/>
                  <a:t> </a:t>
                </a:r>
                <a:r>
                  <a:rPr lang="en-US" dirty="0" err="1"/>
                  <a:t>energie</a:t>
                </a:r>
                <a:r>
                  <a:rPr lang="en-US" dirty="0"/>
                  <a:t> </a:t>
                </a:r>
                <a:r>
                  <a:rPr lang="en-US" dirty="0" err="1"/>
                  <a:t>uvolněná</a:t>
                </a:r>
                <a:r>
                  <a:rPr lang="en-US" dirty="0"/>
                  <a:t> </a:t>
                </a:r>
                <a:r>
                  <a:rPr lang="en-US" dirty="0" err="1"/>
                  <a:t>chemickou</a:t>
                </a:r>
                <a:r>
                  <a:rPr lang="en-US" dirty="0"/>
                  <a:t> </a:t>
                </a:r>
                <a:r>
                  <a:rPr lang="en-US" dirty="0" err="1"/>
                  <a:t>reakcí</a:t>
                </a:r>
                <a:r>
                  <a:rPr lang="en-US" dirty="0"/>
                  <a:t> </a:t>
                </a:r>
                <a:r>
                  <a:rPr lang="en-US" dirty="0" err="1"/>
                  <a:t>může</a:t>
                </a:r>
                <a:r>
                  <a:rPr lang="en-US" dirty="0"/>
                  <a:t> </a:t>
                </a:r>
                <a:r>
                  <a:rPr lang="en-US" dirty="0" err="1"/>
                  <a:t>být</a:t>
                </a:r>
                <a:r>
                  <a:rPr lang="en-US" dirty="0"/>
                  <a:t> </a:t>
                </a:r>
                <a:r>
                  <a:rPr lang="en-US" dirty="0" err="1"/>
                  <a:t>využita</a:t>
                </a:r>
                <a:r>
                  <a:rPr lang="en-US" dirty="0"/>
                  <a:t> pro </a:t>
                </a:r>
                <a:r>
                  <a:rPr lang="en-US" dirty="0" err="1"/>
                  <a:t>práci</a:t>
                </a:r>
                <a:r>
                  <a:rPr lang="en-US" dirty="0"/>
                  <a:t>, </a:t>
                </a:r>
                <a:r>
                  <a:rPr lang="en-US" dirty="0" err="1"/>
                  <a:t>protože</a:t>
                </a:r>
                <a:r>
                  <a:rPr lang="en-US" dirty="0"/>
                  <a:t> </a:t>
                </a:r>
                <a:r>
                  <a:rPr lang="en-US" dirty="0" err="1"/>
                  <a:t>část</a:t>
                </a:r>
                <a:r>
                  <a:rPr lang="en-US" dirty="0"/>
                  <a:t> </a:t>
                </a:r>
                <a:r>
                  <a:rPr lang="en-US" dirty="0" err="1"/>
                  <a:t>energie</a:t>
                </a:r>
                <a:r>
                  <a:rPr lang="en-US" dirty="0"/>
                  <a:t> se </a:t>
                </a:r>
                <a:r>
                  <a:rPr lang="en-US" dirty="0" err="1"/>
                  <a:t>vždy</a:t>
                </a:r>
                <a:r>
                  <a:rPr lang="en-US" dirty="0"/>
                  <a:t> </a:t>
                </a:r>
                <a:r>
                  <a:rPr lang="en-US" dirty="0" err="1"/>
                  <a:t>nutně</a:t>
                </a:r>
                <a:r>
                  <a:rPr lang="en-US" dirty="0"/>
                  <a:t> </a:t>
                </a:r>
                <a:r>
                  <a:rPr lang="cs-CZ" dirty="0"/>
                  <a:t>spotřebuje na </a:t>
                </a:r>
                <a:r>
                  <a:rPr lang="en-US" dirty="0" err="1"/>
                  <a:t>zvýšení</a:t>
                </a:r>
                <a:r>
                  <a:rPr lang="en-US" dirty="0"/>
                  <a:t> </a:t>
                </a:r>
                <a:r>
                  <a:rPr lang="en-US" dirty="0" err="1"/>
                  <a:t>entropie</a:t>
                </a:r>
                <a:r>
                  <a:rPr lang="cs-CZ" dirty="0"/>
                  <a:t>, proto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𝑇𝑆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24520061-D56A-4ACD-B01F-01456D94E1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721" y="2336872"/>
                <a:ext cx="10811165" cy="4521127"/>
              </a:xfrm>
              <a:blipFill>
                <a:blip r:embed="rId3"/>
                <a:stretch>
                  <a:fillRect l="-846" t="-1887" r="-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2303840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Žlutá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Žlutá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ppt/theme/themeOverride2.xml><?xml version="1.0" encoding="utf-8"?>
<a:themeOverride xmlns:a="http://schemas.openxmlformats.org/drawingml/2006/main">
  <a:clrScheme name="Žlutá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3692</TotalTime>
  <Words>1425</Words>
  <Application>Microsoft Office PowerPoint</Application>
  <PresentationFormat>Širokoúhlá obrazovka</PresentationFormat>
  <Paragraphs>151</Paragraphs>
  <Slides>20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Arial</vt:lpstr>
      <vt:lpstr>Calibri</vt:lpstr>
      <vt:lpstr>Cambria Math</vt:lpstr>
      <vt:lpstr>Trebuchet MS</vt:lpstr>
      <vt:lpstr>Berlín</vt:lpstr>
      <vt:lpstr>  Fyzika pro chemiky  LS 2025</vt:lpstr>
      <vt:lpstr>Sylabus</vt:lpstr>
      <vt:lpstr>Termodynamické zákony</vt:lpstr>
      <vt:lpstr>Termodynamické zákony</vt:lpstr>
      <vt:lpstr>Termodynamické zákony</vt:lpstr>
      <vt:lpstr>Termodynamické zákony</vt:lpstr>
      <vt:lpstr>Termodynamické zákony</vt:lpstr>
      <vt:lpstr>Termodynamické zákony</vt:lpstr>
      <vt:lpstr>Termodynamické zákony</vt:lpstr>
      <vt:lpstr>Termodynamické zákony</vt:lpstr>
      <vt:lpstr>Termodynamické zákony</vt:lpstr>
      <vt:lpstr>Termodynamické zákony</vt:lpstr>
      <vt:lpstr>Termodynamické zákony</vt:lpstr>
      <vt:lpstr>Termodynamické zákony</vt:lpstr>
      <vt:lpstr>Termodynamické zákony</vt:lpstr>
      <vt:lpstr>Termodynamické zákony</vt:lpstr>
      <vt:lpstr>Termodynamické zákony</vt:lpstr>
      <vt:lpstr>Termodynamické zákony</vt:lpstr>
      <vt:lpstr>Termodynamické zákony – shrnutí</vt:lpstr>
      <vt:lpstr>Termodynamické zákony – shrnutí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Diplomová práce  Hvězdy ve středoškolské fyzice</dc:title>
  <dc:creator>Týna</dc:creator>
  <cp:lastModifiedBy>BlackHole MainFrame</cp:lastModifiedBy>
  <cp:revision>174</cp:revision>
  <dcterms:created xsi:type="dcterms:W3CDTF">2017-06-07T17:41:57Z</dcterms:created>
  <dcterms:modified xsi:type="dcterms:W3CDTF">2025-03-25T19:06:29Z</dcterms:modified>
</cp:coreProperties>
</file>