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notesMasterIdLst>
    <p:notesMasterId r:id="rId25"/>
  </p:notesMasterIdLst>
  <p:sldIdLst>
    <p:sldId id="256" r:id="rId2"/>
    <p:sldId id="342" r:id="rId3"/>
    <p:sldId id="450" r:id="rId4"/>
    <p:sldId id="336" r:id="rId5"/>
    <p:sldId id="452" r:id="rId6"/>
    <p:sldId id="435" r:id="rId7"/>
    <p:sldId id="453" r:id="rId8"/>
    <p:sldId id="454" r:id="rId9"/>
    <p:sldId id="455" r:id="rId10"/>
    <p:sldId id="458" r:id="rId11"/>
    <p:sldId id="459" r:id="rId12"/>
    <p:sldId id="460" r:id="rId13"/>
    <p:sldId id="456" r:id="rId14"/>
    <p:sldId id="461" r:id="rId15"/>
    <p:sldId id="462" r:id="rId16"/>
    <p:sldId id="463" r:id="rId17"/>
    <p:sldId id="464" r:id="rId18"/>
    <p:sldId id="466" r:id="rId19"/>
    <p:sldId id="465" r:id="rId20"/>
    <p:sldId id="468" r:id="rId21"/>
    <p:sldId id="470" r:id="rId22"/>
    <p:sldId id="469" r:id="rId23"/>
    <p:sldId id="449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Šlégr Jan, doc. RNDr." initials="ŠJdR" lastIdx="1" clrIdx="0">
    <p:extLst>
      <p:ext uri="{19B8F6BF-5375-455C-9EA6-DF929625EA0E}">
        <p15:presenceInfo xmlns:p15="http://schemas.microsoft.com/office/powerpoint/2012/main" userId="Šlégr Jan, doc. RNDr.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D4D0"/>
    <a:srgbClr val="E9E5E2"/>
    <a:srgbClr val="E2DEDB"/>
    <a:srgbClr val="F0F6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7" autoAdjust="0"/>
    <p:restoredTop sz="96456" autoAdjust="0"/>
  </p:normalViewPr>
  <p:slideViewPr>
    <p:cSldViewPr snapToGrid="0">
      <p:cViewPr varScale="1">
        <p:scale>
          <a:sx n="120" d="100"/>
          <a:sy n="120" d="100"/>
        </p:scale>
        <p:origin x="2347" y="8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5" d="100"/>
          <a:sy n="95" d="100"/>
        </p:scale>
        <p:origin x="6154" y="5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10-06T10:25:24.282" idx="1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B63B2F-AF0F-4C7F-BD65-F7FEB7F70C02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34A462-9439-4961-A44B-4A8B9910B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7641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 </a:t>
            </a:r>
            <a:r>
              <a:rPr lang="en-US" dirty="0" err="1"/>
              <a:t>peistemiologickém</a:t>
            </a:r>
            <a:r>
              <a:rPr lang="en-US" dirty="0"/>
              <a:t> </a:t>
            </a:r>
            <a:r>
              <a:rPr lang="en-US" dirty="0" err="1"/>
              <a:t>paradigmatu</a:t>
            </a:r>
            <a:r>
              <a:rPr lang="en-US" dirty="0"/>
              <a:t> </a:t>
            </a:r>
            <a:r>
              <a:rPr lang="en-US" dirty="0" err="1"/>
              <a:t>získávání</a:t>
            </a:r>
            <a:r>
              <a:rPr lang="en-US" dirty="0"/>
              <a:t> </a:t>
            </a:r>
            <a:r>
              <a:rPr lang="en-US" dirty="0" err="1"/>
              <a:t>znalostí</a:t>
            </a:r>
            <a:r>
              <a:rPr lang="en-US" dirty="0"/>
              <a:t> </a:t>
            </a:r>
            <a:r>
              <a:rPr lang="en-US" dirty="0" err="1"/>
              <a:t>metodickou</a:t>
            </a:r>
            <a:r>
              <a:rPr lang="en-US" dirty="0"/>
              <a:t> a </a:t>
            </a:r>
            <a:r>
              <a:rPr lang="en-US" dirty="0" err="1"/>
              <a:t>empirickou</a:t>
            </a:r>
            <a:r>
              <a:rPr lang="en-US" dirty="0"/>
              <a:t> </a:t>
            </a:r>
            <a:r>
              <a:rPr lang="en-US" dirty="0" err="1"/>
              <a:t>falzifikací</a:t>
            </a:r>
            <a:r>
              <a:rPr lang="en-US" dirty="0"/>
              <a:t> </a:t>
            </a:r>
            <a:r>
              <a:rPr lang="en-US" dirty="0" err="1"/>
              <a:t>hypotéz</a:t>
            </a:r>
            <a:r>
              <a:rPr lang="en-US" dirty="0"/>
              <a:t> pro </a:t>
            </a:r>
            <a:r>
              <a:rPr lang="en-US" dirty="0" err="1"/>
              <a:t>získání</a:t>
            </a:r>
            <a:r>
              <a:rPr lang="en-US" dirty="0"/>
              <a:t> </a:t>
            </a:r>
            <a:r>
              <a:rPr lang="en-US" dirty="0" err="1"/>
              <a:t>teorií</a:t>
            </a:r>
            <a:r>
              <a:rPr lang="en-US" dirty="0"/>
              <a:t> </a:t>
            </a:r>
            <a:r>
              <a:rPr lang="en-US" dirty="0" err="1"/>
              <a:t>založených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důkazech</a:t>
            </a:r>
            <a:endParaRPr lang="cs-CZ" dirty="0"/>
          </a:p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34A462-9439-4961-A44B-4A8B9910B69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3217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Delší</a:t>
            </a:r>
            <a:r>
              <a:rPr lang="en-US" dirty="0"/>
              <a:t> </a:t>
            </a:r>
            <a:r>
              <a:rPr lang="en-US" dirty="0" err="1"/>
              <a:t>řetězce</a:t>
            </a:r>
            <a:r>
              <a:rPr lang="en-US" dirty="0"/>
              <a:t> se </a:t>
            </a:r>
            <a:r>
              <a:rPr lang="en-US" dirty="0" err="1"/>
              <a:t>mohou</a:t>
            </a:r>
            <a:r>
              <a:rPr lang="en-US" dirty="0"/>
              <a:t> </a:t>
            </a:r>
            <a:r>
              <a:rPr lang="en-US" dirty="0" err="1"/>
              <a:t>více</a:t>
            </a:r>
            <a:r>
              <a:rPr lang="en-US" dirty="0"/>
              <a:t> </a:t>
            </a:r>
            <a:r>
              <a:rPr lang="en-US" dirty="0" err="1"/>
              <a:t>proplétat</a:t>
            </a:r>
            <a:r>
              <a:rPr lang="en-US" dirty="0"/>
              <a:t> a </a:t>
            </a:r>
            <a:r>
              <a:rPr lang="en-US" dirty="0" err="1"/>
              <a:t>vytvářet</a:t>
            </a:r>
            <a:r>
              <a:rPr lang="en-US" dirty="0"/>
              <a:t> </a:t>
            </a:r>
            <a:r>
              <a:rPr lang="en-US" dirty="0" err="1"/>
              <a:t>silnější</a:t>
            </a:r>
            <a:r>
              <a:rPr lang="en-US" dirty="0"/>
              <a:t> </a:t>
            </a:r>
            <a:r>
              <a:rPr lang="en-US" dirty="0" err="1"/>
              <a:t>mechanickou</a:t>
            </a:r>
            <a:r>
              <a:rPr lang="en-US" dirty="0"/>
              <a:t> </a:t>
            </a:r>
            <a:r>
              <a:rPr lang="en-US" dirty="0" err="1"/>
              <a:t>síť</a:t>
            </a:r>
            <a:r>
              <a:rPr lang="en-US" dirty="0"/>
              <a:t>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34A462-9439-4961-A44B-4A8B9910B69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5590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34A462-9439-4961-A44B-4A8B9910B69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9066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90030-AF8C-41E6-AF78-85ACCEE9938F}" type="datetimeFigureOut">
              <a:rPr lang="cs-CZ" smtClean="0"/>
              <a:t>7.4.2025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C0BD2CB1-59C2-46EE-BE1A-88C909C1B6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1593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90030-AF8C-41E6-AF78-85ACCEE9938F}" type="datetimeFigureOut">
              <a:rPr lang="cs-CZ" smtClean="0"/>
              <a:t>7.4.2025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C0BD2CB1-59C2-46EE-BE1A-88C909C1B6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9571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90030-AF8C-41E6-AF78-85ACCEE9938F}" type="datetimeFigureOut">
              <a:rPr lang="cs-CZ" smtClean="0"/>
              <a:t>7.4.2025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C0BD2CB1-59C2-46EE-BE1A-88C909C1B6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77005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90030-AF8C-41E6-AF78-85ACCEE9938F}" type="datetimeFigureOut">
              <a:rPr lang="cs-CZ" smtClean="0"/>
              <a:t>7.4.2025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C0BD2CB1-59C2-46EE-BE1A-88C909C1B622}" type="slidenum">
              <a:rPr lang="cs-CZ" smtClean="0"/>
              <a:t>‹#›</a:t>
            </a:fld>
            <a:endParaRPr lang="cs-CZ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029182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90030-AF8C-41E6-AF78-85ACCEE9938F}" type="datetimeFigureOut">
              <a:rPr lang="cs-CZ" smtClean="0"/>
              <a:t>7.4.2025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C0BD2CB1-59C2-46EE-BE1A-88C909C1B6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18852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90030-AF8C-41E6-AF78-85ACCEE9938F}" type="datetimeFigureOut">
              <a:rPr lang="cs-CZ" smtClean="0"/>
              <a:t>7.4.2025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D2CB1-59C2-46EE-BE1A-88C909C1B6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6746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90030-AF8C-41E6-AF78-85ACCEE9938F}" type="datetimeFigureOut">
              <a:rPr lang="cs-CZ" smtClean="0"/>
              <a:t>7.4.2025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D2CB1-59C2-46EE-BE1A-88C909C1B6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20530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90030-AF8C-41E6-AF78-85ACCEE9938F}" type="datetimeFigureOut">
              <a:rPr lang="cs-CZ" smtClean="0"/>
              <a:t>7.4.2025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D2CB1-59C2-46EE-BE1A-88C909C1B6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73215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95690030-AF8C-41E6-AF78-85ACCEE9938F}" type="datetimeFigureOut">
              <a:rPr lang="cs-CZ" smtClean="0"/>
              <a:t>7.4.2025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C0BD2CB1-59C2-46EE-BE1A-88C909C1B6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1683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90030-AF8C-41E6-AF78-85ACCEE9938F}" type="datetimeFigureOut">
              <a:rPr lang="cs-CZ" smtClean="0"/>
              <a:t>7.4.2025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D2CB1-59C2-46EE-BE1A-88C909C1B6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5381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90030-AF8C-41E6-AF78-85ACCEE9938F}" type="datetimeFigureOut">
              <a:rPr lang="cs-CZ" smtClean="0"/>
              <a:t>7.4.2025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C0BD2CB1-59C2-46EE-BE1A-88C909C1B6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3821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90030-AF8C-41E6-AF78-85ACCEE9938F}" type="datetimeFigureOut">
              <a:rPr lang="cs-CZ" smtClean="0"/>
              <a:t>7.4.2025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D2CB1-59C2-46EE-BE1A-88C909C1B6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568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90030-AF8C-41E6-AF78-85ACCEE9938F}" type="datetimeFigureOut">
              <a:rPr lang="cs-CZ" smtClean="0"/>
              <a:t>7.4.2025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D2CB1-59C2-46EE-BE1A-88C909C1B6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6952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90030-AF8C-41E6-AF78-85ACCEE9938F}" type="datetimeFigureOut">
              <a:rPr lang="cs-CZ" smtClean="0"/>
              <a:t>7.4.2025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D2CB1-59C2-46EE-BE1A-88C909C1B6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7445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90030-AF8C-41E6-AF78-85ACCEE9938F}" type="datetimeFigureOut">
              <a:rPr lang="cs-CZ" smtClean="0"/>
              <a:t>7.4.2025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D2CB1-59C2-46EE-BE1A-88C909C1B6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7744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90030-AF8C-41E6-AF78-85ACCEE9938F}" type="datetimeFigureOut">
              <a:rPr lang="cs-CZ" smtClean="0"/>
              <a:t>7.4.2025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D2CB1-59C2-46EE-BE1A-88C909C1B6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4728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90030-AF8C-41E6-AF78-85ACCEE9938F}" type="datetimeFigureOut">
              <a:rPr lang="cs-CZ" smtClean="0"/>
              <a:t>7.4.2025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D2CB1-59C2-46EE-BE1A-88C909C1B6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2721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690030-AF8C-41E6-AF78-85ACCEE9938F}" type="datetimeFigureOut">
              <a:rPr lang="cs-CZ" smtClean="0"/>
              <a:t>7.4.2025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BD2CB1-59C2-46EE-BE1A-88C909C1B62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4660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5" Type="http://schemas.openxmlformats.org/officeDocument/2006/relationships/comments" Target="../comments/commen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U_b23otGGM&amp;t=388s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j-zczJXSxnw" TargetMode="External"/><Relationship Id="rId4" Type="http://schemas.openxmlformats.org/officeDocument/2006/relationships/hyperlink" Target="https://www.youtube.com/watch?v=O9igPbaGJKA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2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hyperlink" Target="https://www.nature.com/articles/nature14240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7E8276-AB6F-4CA8-A9EC-E4DC0D21D1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91" y="1291054"/>
            <a:ext cx="8958227" cy="2659378"/>
          </a:xfrm>
          <a:noFill/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cs-CZ" sz="48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cs-CZ" sz="48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40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Fyzika pro chemiky </a:t>
            </a:r>
            <a:br>
              <a:rPr lang="cs-CZ" sz="40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40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LS 2025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3EFCD3E-2F86-4C41-8302-4F38608266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5801" y="2769084"/>
            <a:ext cx="3046199" cy="2451312"/>
          </a:xfrm>
          <a:noFill/>
        </p:spPr>
        <p:txBody>
          <a:bodyPr wrap="square" rtlCol="0">
            <a:spAutoFit/>
          </a:bodyPr>
          <a:lstStyle/>
          <a:p>
            <a:pPr algn="ctr" defTabSz="457200">
              <a:lnSpc>
                <a:spcPct val="114000"/>
              </a:lnSpc>
            </a:pPr>
            <a:r>
              <a:rPr lang="cs-CZ" sz="3000" b="1" dirty="0"/>
              <a:t>Jan Šlégr</a:t>
            </a:r>
          </a:p>
          <a:p>
            <a:pPr algn="ctr" defTabSz="457200">
              <a:lnSpc>
                <a:spcPct val="114000"/>
              </a:lnSpc>
            </a:pPr>
            <a:r>
              <a:rPr lang="cs-CZ" sz="2500" b="1" dirty="0"/>
              <a:t>jan.slegr@uhk.cz</a:t>
            </a:r>
          </a:p>
          <a:p>
            <a:pPr algn="ctr" defTabSz="457200">
              <a:lnSpc>
                <a:spcPct val="114000"/>
              </a:lnSpc>
            </a:pPr>
            <a:endParaRPr lang="cs-CZ" sz="3000" b="1" dirty="0"/>
          </a:p>
          <a:p>
            <a:pPr algn="ctr" defTabSz="457200">
              <a:lnSpc>
                <a:spcPct val="114000"/>
              </a:lnSpc>
            </a:pPr>
            <a:endParaRPr lang="cs-CZ" sz="3000" b="1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5FBCBDC-ADDA-4C03-BD25-68CA57DB170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11" t="15526" r="76878" b="14539"/>
          <a:stretch/>
        </p:blipFill>
        <p:spPr>
          <a:xfrm>
            <a:off x="7322092" y="480060"/>
            <a:ext cx="1036320" cy="899160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4843202A-C5BA-46D0-B827-9768495D235C}"/>
              </a:ext>
            </a:extLst>
          </p:cNvPr>
          <p:cNvSpPr txBox="1"/>
          <p:nvPr/>
        </p:nvSpPr>
        <p:spPr>
          <a:xfrm>
            <a:off x="8411751" y="586740"/>
            <a:ext cx="3431339" cy="765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cs-CZ" sz="2000" b="1" dirty="0"/>
              <a:t>Univerzita Hradec Králové</a:t>
            </a:r>
          </a:p>
          <a:p>
            <a:pPr>
              <a:lnSpc>
                <a:spcPct val="114000"/>
              </a:lnSpc>
            </a:pPr>
            <a:r>
              <a:rPr lang="cs-CZ" sz="2000" b="1" dirty="0"/>
              <a:t>Přírodovědecká fakulta</a:t>
            </a: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DD2A9FE1-5727-411B-B2B0-6FDB9621CD9B}"/>
              </a:ext>
            </a:extLst>
          </p:cNvPr>
          <p:cNvSpPr/>
          <p:nvPr/>
        </p:nvSpPr>
        <p:spPr>
          <a:xfrm>
            <a:off x="6391" y="4558676"/>
            <a:ext cx="895822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4000" dirty="0"/>
              <a:t>Přednáška 8</a:t>
            </a:r>
          </a:p>
          <a:p>
            <a:pPr algn="ctr"/>
            <a:r>
              <a:rPr lang="cs-CZ" sz="4000" dirty="0"/>
              <a:t>Kmity, vlny, optika (úvod)</a:t>
            </a:r>
          </a:p>
          <a:p>
            <a:pPr algn="ctr"/>
            <a:endParaRPr lang="cs-CZ" sz="4000" dirty="0"/>
          </a:p>
          <a:p>
            <a:pPr algn="ctr"/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32830992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E5C92B-8F8F-537C-AFA8-E6593B541B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E2997E-CEDB-AB17-8C10-4B2F84313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Mechanické kmitání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089D90B-A843-FCFE-CD78-0422687078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11" t="15526" r="76878" b="14539"/>
          <a:stretch/>
        </p:blipFill>
        <p:spPr>
          <a:xfrm>
            <a:off x="9257862" y="844117"/>
            <a:ext cx="1036320" cy="899160"/>
          </a:xfrm>
          <a:prstGeom prst="rect">
            <a:avLst/>
          </a:prstGeom>
        </p:spPr>
      </p:pic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84F83551-A2AB-3FCC-D2BE-940262ADC9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721" y="2336872"/>
            <a:ext cx="10811165" cy="45211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/>
              <a:t>Může se molekula chovat jako oscilátor?</a:t>
            </a:r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ovéPole 2">
                <a:extLst>
                  <a:ext uri="{FF2B5EF4-FFF2-40B4-BE49-F238E27FC236}">
                    <a16:creationId xmlns:a16="http://schemas.microsoft.com/office/drawing/2014/main" id="{FBF165FA-1218-F9C7-51D3-02617A428D6C}"/>
                  </a:ext>
                </a:extLst>
              </p:cNvPr>
              <p:cNvSpPr txBox="1"/>
              <p:nvPr/>
            </p:nvSpPr>
            <p:spPr>
              <a:xfrm>
                <a:off x="8318962" y="2516245"/>
                <a:ext cx="1975220" cy="13640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cs-CZ" sz="30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cs-CZ" sz="3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3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3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cs-CZ" sz="3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cs-CZ" sz="3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rad>
                        <m:radPr>
                          <m:degHide m:val="on"/>
                          <m:ctrlPr>
                            <a:rPr lang="cs-CZ" sz="30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cs-CZ" sz="3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30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num>
                            <m:den>
                              <m:r>
                                <a:rPr lang="cs-CZ" sz="30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cs-CZ" sz="3000" dirty="0"/>
              </a:p>
            </p:txBody>
          </p:sp>
        </mc:Choice>
        <mc:Fallback xmlns="">
          <p:sp>
            <p:nvSpPr>
              <p:cNvPr id="3" name="TextovéPole 2">
                <a:extLst>
                  <a:ext uri="{FF2B5EF4-FFF2-40B4-BE49-F238E27FC236}">
                    <a16:creationId xmlns:a16="http://schemas.microsoft.com/office/drawing/2014/main" id="{FBF165FA-1218-F9C7-51D3-02617A428D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8962" y="2516245"/>
                <a:ext cx="1975220" cy="136402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8" name="Picture 2" descr="Vygenerovaný obrázek">
            <a:extLst>
              <a:ext uri="{FF2B5EF4-FFF2-40B4-BE49-F238E27FC236}">
                <a16:creationId xmlns:a16="http://schemas.microsoft.com/office/drawing/2014/main" id="{6EF4A1E3-05EF-4E0B-EBC4-CC41752207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721" y="2969686"/>
            <a:ext cx="2090057" cy="3135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Zástupný symbol pro obsah 2">
                <a:extLst>
                  <a:ext uri="{FF2B5EF4-FFF2-40B4-BE49-F238E27FC236}">
                    <a16:creationId xmlns:a16="http://schemas.microsoft.com/office/drawing/2014/main" id="{EBC09D7C-A25F-AD5B-95CE-ABE7C1C7714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18721" y="3142875"/>
                <a:ext cx="8387479" cy="452112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cs-CZ" dirty="0"/>
                  <a:t>Molekula </a:t>
                </a:r>
                <a:r>
                  <a:rPr lang="cs-CZ" dirty="0" err="1"/>
                  <a:t>HCl</a:t>
                </a:r>
                <a:r>
                  <a:rPr lang="cs-CZ" dirty="0"/>
                  <a:t>: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cs-CZ" dirty="0"/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cs-CZ" dirty="0"/>
                  <a:t>Sílu interakce mezi molekulami popisuje Morseův potenciál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cs-CZ" dirty="0"/>
                  <a:t>Dá se ukázat, že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cs-CZ" sz="500" b="0" i="1" dirty="0">
                  <a:latin typeface="Cambria Math" panose="02040503050406030204" pitchFamily="18" charset="0"/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=2</m:t>
                      </m:r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sSup>
                        <m:sSup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cs-CZ" dirty="0"/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cs-CZ" sz="500" dirty="0"/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cs-CZ" dirty="0"/>
                  <a:t> kde disociační energie: D</a:t>
                </a:r>
                <a:r>
                  <a:rPr lang="cs-CZ" baseline="-25000" dirty="0"/>
                  <a:t>e</a:t>
                </a:r>
                <a:r>
                  <a:rPr lang="cs-CZ" dirty="0"/>
                  <a:t>≈4,44 eV</a:t>
                </a:r>
              </a:p>
              <a:p>
                <a:pPr marL="0" indent="0">
                  <a:buNone/>
                </a:pPr>
                <a:r>
                  <a:rPr lang="cs-CZ" i="1" dirty="0"/>
                  <a:t> a</a:t>
                </a:r>
                <a:r>
                  <a:rPr lang="cs-CZ" dirty="0"/>
                  <a:t>≈1,87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cs-CZ" dirty="0"/>
                      <m:t>·</m:t>
                    </m:r>
                  </m:oMath>
                </a14:m>
                <a:r>
                  <a:rPr lang="cs-CZ" dirty="0"/>
                  <a:t>10</a:t>
                </a:r>
                <a:r>
                  <a:rPr lang="cs-CZ" baseline="30000" dirty="0"/>
                  <a:t>10</a:t>
                </a:r>
                <a:r>
                  <a:rPr lang="cs-CZ" dirty="0"/>
                  <a:t> m</a:t>
                </a:r>
                <a:r>
                  <a:rPr lang="cs-CZ" baseline="30000" dirty="0"/>
                  <a:t>−1</a:t>
                </a:r>
                <a:r>
                  <a:rPr lang="cs-CZ" dirty="0"/>
                  <a:t> popisuje šířku minima</a:t>
                </a:r>
              </a:p>
            </p:txBody>
          </p:sp>
        </mc:Choice>
        <mc:Fallback>
          <p:sp>
            <p:nvSpPr>
              <p:cNvPr id="5" name="Zástupný symbol pro obsah 2">
                <a:extLst>
                  <a:ext uri="{FF2B5EF4-FFF2-40B4-BE49-F238E27FC236}">
                    <a16:creationId xmlns:a16="http://schemas.microsoft.com/office/drawing/2014/main" id="{EBC09D7C-A25F-AD5B-95CE-ABE7C1C771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8721" y="3142875"/>
                <a:ext cx="8387479" cy="4521127"/>
              </a:xfrm>
              <a:prstGeom prst="rect">
                <a:avLst/>
              </a:prstGeom>
              <a:blipFill>
                <a:blip r:embed="rId5"/>
                <a:stretch>
                  <a:fillRect l="-1163" t="-1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845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E5C92B-8F8F-537C-AFA8-E6593B541B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E2997E-CEDB-AB17-8C10-4B2F84313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Mechanické kmitání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089D90B-A843-FCFE-CD78-0422687078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11" t="15526" r="76878" b="14539"/>
          <a:stretch/>
        </p:blipFill>
        <p:spPr>
          <a:xfrm>
            <a:off x="9257862" y="844117"/>
            <a:ext cx="1036320" cy="899160"/>
          </a:xfrm>
          <a:prstGeom prst="rect">
            <a:avLst/>
          </a:prstGeom>
        </p:spPr>
      </p:pic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84F83551-A2AB-3FCC-D2BE-940262ADC9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721" y="2336872"/>
            <a:ext cx="10811165" cy="45211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/>
              <a:t>Může se molekula chovat jako oscilátor?</a:t>
            </a:r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endParaRPr lang="cs-CZ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ovéPole 2">
                <a:extLst>
                  <a:ext uri="{FF2B5EF4-FFF2-40B4-BE49-F238E27FC236}">
                    <a16:creationId xmlns:a16="http://schemas.microsoft.com/office/drawing/2014/main" id="{FBF165FA-1218-F9C7-51D3-02617A428D6C}"/>
                  </a:ext>
                </a:extLst>
              </p:cNvPr>
              <p:cNvSpPr txBox="1"/>
              <p:nvPr/>
            </p:nvSpPr>
            <p:spPr>
              <a:xfrm>
                <a:off x="3118721" y="4721424"/>
                <a:ext cx="7669728" cy="11272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cs-CZ" sz="240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cs-CZ" sz="24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40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cs-CZ" sz="240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cs-CZ" sz="2400"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rad>
                        <m:radPr>
                          <m:degHide m:val="on"/>
                          <m:ctrlPr>
                            <a:rPr lang="cs-CZ" sz="240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cs-CZ" sz="240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40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num>
                            <m:den>
                              <m:r>
                                <a:rPr lang="cs-CZ" sz="240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den>
                          </m:f>
                        </m:e>
                      </m:rad>
                      <m:r>
                        <a:rPr lang="cs-CZ" sz="24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40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cs-CZ" sz="240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cs-CZ" sz="2400"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rad>
                        <m:radPr>
                          <m:degHide m:val="on"/>
                          <m:ctrlPr>
                            <a:rPr lang="cs-CZ" sz="240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cs-CZ" sz="240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400" dirty="0">
                                  <a:latin typeface="Cambria Math" panose="02040503050406030204" pitchFamily="18" charset="0"/>
                                </a:rPr>
                                <m:t>497</m:t>
                              </m:r>
                              <m:r>
                                <a:rPr lang="cs-CZ" sz="2400" dirty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cs-CZ" sz="2400" dirty="0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  <m:r>
                                <m:rPr>
                                  <m:nor/>
                                </m:rPr>
                                <a:rPr lang="cs-CZ" sz="2400" dirty="0">
                                  <a:latin typeface="Cambria Math" panose="02040503050406030204" pitchFamily="18" charset="0"/>
                                </a:rPr>
                                <m:t>·</m:t>
                              </m:r>
                              <m:r>
                                <m:rPr>
                                  <m:nor/>
                                </m:rPr>
                                <a:rPr lang="cs-CZ" sz="2400" dirty="0">
                                  <a:latin typeface="Cambria Math" panose="02040503050406030204" pitchFamily="18" charset="0"/>
                                </a:rPr>
                                <m:t>m</m:t>
                              </m:r>
                              <m:r>
                                <m:rPr>
                                  <m:nor/>
                                </m:rPr>
                                <a:rPr lang="cs-CZ" sz="2400" dirty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1,0078</m:t>
                              </m:r>
                              <m:r>
                                <m:rPr>
                                  <m:nor/>
                                </m:rPr>
                                <a:rPr lang="cs-CZ" sz="2400" dirty="0">
                                  <a:latin typeface="Cambria Math" panose="02040503050406030204" pitchFamily="18" charset="0"/>
                                </a:rPr>
                                <m:t>·</m:t>
                              </m:r>
                              <m:r>
                                <m:rPr>
                                  <m:nor/>
                                </m:rPr>
                                <a:rPr lang="cs-CZ" sz="2400" dirty="0">
                                  <a:latin typeface="Cambria Math" panose="02040503050406030204" pitchFamily="18" charset="0"/>
                                </a:rPr>
                                <m:t>1,67</m:t>
                              </m:r>
                              <m:r>
                                <m:rPr>
                                  <m:nor/>
                                </m:rPr>
                                <a:rPr lang="cs-CZ" sz="2400" dirty="0">
                                  <a:latin typeface="Cambria Math" panose="02040503050406030204" pitchFamily="18" charset="0"/>
                                </a:rPr>
                                <m:t>·</m:t>
                              </m:r>
                              <m:sSup>
                                <m:sSupPr>
                                  <m:ctrlPr>
                                    <a:rPr lang="cs-CZ" sz="2400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cs-CZ" sz="2400" dirty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cs-CZ" sz="2400" dirty="0">
                                      <a:latin typeface="Cambria Math" panose="02040503050406030204" pitchFamily="18" charset="0"/>
                                    </a:rPr>
                                    <m:t>−27</m:t>
                                  </m:r>
                                </m:sup>
                              </m:sSup>
                              <m:r>
                                <a:rPr lang="cs-CZ" sz="2400" dirty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cs-CZ" sz="2400" dirty="0">
                                  <a:latin typeface="Cambria Math" panose="02040503050406030204" pitchFamily="18" charset="0"/>
                                </a:rPr>
                                <m:t>kg</m:t>
                              </m:r>
                            </m:den>
                          </m:f>
                        </m:e>
                      </m:rad>
                      <m:r>
                        <a:rPr lang="cs-CZ" sz="240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2400">
                          <a:latin typeface="Cambria Math" panose="02040503050406030204" pitchFamily="18" charset="0"/>
                        </a:rPr>
                        <m:t>8,6</m:t>
                      </m:r>
                      <m:r>
                        <m:rPr>
                          <m:nor/>
                        </m:rPr>
                        <a:rPr lang="cs-CZ" sz="2400">
                          <a:latin typeface="Cambria Math" panose="02040503050406030204" pitchFamily="18" charset="0"/>
                        </a:rPr>
                        <m:t>5</m:t>
                      </m:r>
                      <m:r>
                        <m:rPr>
                          <m:nor/>
                        </m:rPr>
                        <a:rPr lang="cs-CZ" sz="2400" dirty="0">
                          <a:latin typeface="Cambria Math" panose="02040503050406030204" pitchFamily="18" charset="0"/>
                        </a:rPr>
                        <m:t>·</m:t>
                      </m:r>
                      <m:sSup>
                        <m:sSupPr>
                          <m:ctrlPr>
                            <a:rPr lang="cs-CZ" sz="2400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2400" dirty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cs-CZ" sz="2400" dirty="0">
                              <a:latin typeface="Cambria Math" panose="02040503050406030204" pitchFamily="18" charset="0"/>
                            </a:rPr>
                            <m:t>13</m:t>
                          </m:r>
                        </m:sup>
                      </m:sSup>
                      <m:r>
                        <a:rPr lang="cs-CZ" sz="2400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cs-CZ" sz="2400" dirty="0">
                          <a:latin typeface="Cambria Math" panose="02040503050406030204" pitchFamily="18" charset="0"/>
                        </a:rPr>
                        <m:t>Hz</m:t>
                      </m:r>
                    </m:oMath>
                  </m:oMathPara>
                </a14:m>
                <a:endParaRPr lang="cs-CZ" sz="2400" dirty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" name="TextovéPole 2">
                <a:extLst>
                  <a:ext uri="{FF2B5EF4-FFF2-40B4-BE49-F238E27FC236}">
                    <a16:creationId xmlns:a16="http://schemas.microsoft.com/office/drawing/2014/main" id="{FBF165FA-1218-F9C7-51D3-02617A428D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8721" y="4721424"/>
                <a:ext cx="7669728" cy="11272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8" name="Picture 2" descr="Vygenerovaný obrázek">
            <a:extLst>
              <a:ext uri="{FF2B5EF4-FFF2-40B4-BE49-F238E27FC236}">
                <a16:creationId xmlns:a16="http://schemas.microsoft.com/office/drawing/2014/main" id="{6EF4A1E3-05EF-4E0B-EBC4-CC41752207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721" y="2969686"/>
            <a:ext cx="2090057" cy="3135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Zástupný symbol pro obsah 2">
                <a:extLst>
                  <a:ext uri="{FF2B5EF4-FFF2-40B4-BE49-F238E27FC236}">
                    <a16:creationId xmlns:a16="http://schemas.microsoft.com/office/drawing/2014/main" id="{EBC09D7C-A25F-AD5B-95CE-ABE7C1C7714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18721" y="3142875"/>
                <a:ext cx="8621558" cy="452112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cs-CZ" dirty="0"/>
                  <a:t>Molekula </a:t>
                </a:r>
                <a:r>
                  <a:rPr lang="cs-CZ" dirty="0" err="1"/>
                  <a:t>HCl</a:t>
                </a:r>
                <a:r>
                  <a:rPr lang="cs-CZ" dirty="0"/>
                  <a:t>: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cs-CZ" dirty="0"/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cs-CZ" sz="500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=2</m:t>
                      </m:r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sSup>
                        <m:sSup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nor/>
                        </m:rPr>
                        <a:rPr lang="cs-CZ" dirty="0"/>
                        <m:t>=2·4,44·1,602·</m:t>
                      </m:r>
                      <m:sSup>
                        <m:sSupPr>
                          <m:ctrlPr>
                            <a:rPr lang="cs-CZ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b="0" i="1" dirty="0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cs-CZ" b="0" i="1" dirty="0" smtClean="0">
                              <a:latin typeface="Cambria Math" panose="02040503050406030204" pitchFamily="18" charset="0"/>
                            </a:rPr>
                            <m:t>−19</m:t>
                          </m:r>
                        </m:sup>
                      </m:sSup>
                      <m:r>
                        <a:rPr lang="cs-CZ" b="0" i="0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cs-CZ" b="0" i="0" dirty="0" smtClean="0">
                          <a:latin typeface="Cambria Math" panose="02040503050406030204" pitchFamily="18" charset="0"/>
                        </a:rPr>
                        <m:t>J</m:t>
                      </m:r>
                      <m:r>
                        <m:rPr>
                          <m:nor/>
                        </m:rPr>
                        <a:rPr lang="cs-CZ" dirty="0"/>
                        <m:t>·</m:t>
                      </m:r>
                      <m:sSup>
                        <m:sSupPr>
                          <m:ctrlPr>
                            <a:rPr lang="cs-CZ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cs-CZ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cs-CZ" dirty="0"/>
                                <m:t>1,87·10</m:t>
                              </m:r>
                              <m:r>
                                <m:rPr>
                                  <m:nor/>
                                </m:rPr>
                                <a:rPr lang="cs-CZ" baseline="30000" dirty="0"/>
                                <m:t>10</m:t>
                              </m:r>
                              <m:r>
                                <m:rPr>
                                  <m:nor/>
                                </m:rPr>
                                <a:rPr lang="cs-CZ" dirty="0"/>
                                <m:t> </m:t>
                              </m:r>
                              <m:r>
                                <m:rPr>
                                  <m:nor/>
                                </m:rPr>
                                <a:rPr lang="cs-CZ" dirty="0"/>
                                <m:t>m</m:t>
                              </m:r>
                              <m:r>
                                <m:rPr>
                                  <m:nor/>
                                </m:rPr>
                                <a:rPr lang="cs-CZ" baseline="30000" dirty="0"/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cs-CZ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cs-CZ" b="0" i="1" dirty="0" smtClean="0">
                          <a:latin typeface="Cambria Math" panose="02040503050406030204" pitchFamily="18" charset="0"/>
                        </a:rPr>
                        <m:t>=497 </m:t>
                      </m:r>
                      <m:r>
                        <m:rPr>
                          <m:sty m:val="p"/>
                        </m:rPr>
                        <a:rPr lang="cs-CZ" b="0" i="0" dirty="0" smtClean="0">
                          <a:latin typeface="Cambria Math" panose="020405030504060302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cs-CZ" dirty="0">
                          <a:latin typeface="Cambria" panose="02040503050406030204" pitchFamily="18" charset="0"/>
                        </a:rPr>
                        <m:t>·</m:t>
                      </m:r>
                      <m:r>
                        <m:rPr>
                          <m:nor/>
                        </m:rPr>
                        <a:rPr lang="cs-CZ" dirty="0">
                          <a:latin typeface="Cambria" panose="020405030504060302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cs-CZ" baseline="30000" dirty="0">
                          <a:latin typeface="Cambria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cs-CZ" dirty="0">
                  <a:latin typeface="Cambria" panose="02040503050406030204" pitchFamily="18" charset="0"/>
                </a:endParaRPr>
              </a:p>
              <a:p>
                <a:pPr marL="0" indent="0">
                  <a:buNone/>
                </a:pPr>
                <a:endParaRPr lang="cs-CZ" sz="500" dirty="0"/>
              </a:p>
            </p:txBody>
          </p:sp>
        </mc:Choice>
        <mc:Fallback>
          <p:sp>
            <p:nvSpPr>
              <p:cNvPr id="5" name="Zástupný symbol pro obsah 2">
                <a:extLst>
                  <a:ext uri="{FF2B5EF4-FFF2-40B4-BE49-F238E27FC236}">
                    <a16:creationId xmlns:a16="http://schemas.microsoft.com/office/drawing/2014/main" id="{EBC09D7C-A25F-AD5B-95CE-ABE7C1C771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8721" y="3142875"/>
                <a:ext cx="8621558" cy="4521127"/>
              </a:xfrm>
              <a:prstGeom prst="rect">
                <a:avLst/>
              </a:prstGeom>
              <a:blipFill>
                <a:blip r:embed="rId5"/>
                <a:stretch>
                  <a:fillRect l="-1132" t="-1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10899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E5C92B-8F8F-537C-AFA8-E6593B541B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E2997E-CEDB-AB17-8C10-4B2F84313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Mechanické kmitání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089D90B-A843-FCFE-CD78-0422687078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11" t="15526" r="76878" b="14539"/>
          <a:stretch/>
        </p:blipFill>
        <p:spPr>
          <a:xfrm>
            <a:off x="9257862" y="844117"/>
            <a:ext cx="1036320" cy="899160"/>
          </a:xfrm>
          <a:prstGeom prst="rect">
            <a:avLst/>
          </a:prstGeom>
        </p:spPr>
      </p:pic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84F83551-A2AB-3FCC-D2BE-940262ADC9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721" y="2336872"/>
            <a:ext cx="10811165" cy="45211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/>
              <a:t>Může se molekula chovat jako oscilátor?</a:t>
            </a:r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098" name="Picture 2" descr="Vygenerovaný obrázek">
            <a:extLst>
              <a:ext uri="{FF2B5EF4-FFF2-40B4-BE49-F238E27FC236}">
                <a16:creationId xmlns:a16="http://schemas.microsoft.com/office/drawing/2014/main" id="{6EF4A1E3-05EF-4E0B-EBC4-CC41752207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721" y="2969686"/>
            <a:ext cx="2090057" cy="3135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Zástupný symbol pro obsah 2">
                <a:extLst>
                  <a:ext uri="{FF2B5EF4-FFF2-40B4-BE49-F238E27FC236}">
                    <a16:creationId xmlns:a16="http://schemas.microsoft.com/office/drawing/2014/main" id="{EBC09D7C-A25F-AD5B-95CE-ABE7C1C7714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18721" y="3142875"/>
                <a:ext cx="8621558" cy="452112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cs-CZ" dirty="0"/>
                  <a:t>Molekula </a:t>
                </a:r>
                <a:r>
                  <a:rPr lang="cs-CZ" dirty="0" err="1"/>
                  <a:t>HCl</a:t>
                </a:r>
                <a:r>
                  <a:rPr lang="cs-CZ" dirty="0"/>
                  <a:t>: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cs-CZ" dirty="0"/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cs-CZ" dirty="0"/>
                  <a:t>Frekvenci můžeme převést na vlnovou délku: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cs-CZ" sz="5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r>
                        <a:rPr 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r>
                        <a:rPr 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⟹  </m:t>
                      </m:r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den>
                      </m:f>
                    </m:oMath>
                  </m:oMathPara>
                </a14:m>
                <a:endParaRPr lang="cs-CZ" dirty="0"/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cs-CZ" sz="500" b="0" i="1" dirty="0">
                    <a:latin typeface="Cambria Math" panose="02040503050406030204" pitchFamily="18" charset="0"/>
                  </a:rPr>
                  <a:t>f</a:t>
                </a:r>
              </a:p>
              <a:p>
                <a:pPr marL="0" indent="0">
                  <a:buNone/>
                </a:pPr>
                <a:endParaRPr lang="cs-CZ" sz="500" dirty="0"/>
              </a:p>
            </p:txBody>
          </p:sp>
        </mc:Choice>
        <mc:Fallback>
          <p:sp>
            <p:nvSpPr>
              <p:cNvPr id="5" name="Zástupný symbol pro obsah 2">
                <a:extLst>
                  <a:ext uri="{FF2B5EF4-FFF2-40B4-BE49-F238E27FC236}">
                    <a16:creationId xmlns:a16="http://schemas.microsoft.com/office/drawing/2014/main" id="{EBC09D7C-A25F-AD5B-95CE-ABE7C1C771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8721" y="3142875"/>
                <a:ext cx="8621558" cy="4521127"/>
              </a:xfrm>
              <a:prstGeom prst="rect">
                <a:avLst/>
              </a:prstGeom>
              <a:blipFill>
                <a:blip r:embed="rId4"/>
                <a:stretch>
                  <a:fillRect l="-1132" t="-1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Obdélník 5">
                <a:extLst>
                  <a:ext uri="{FF2B5EF4-FFF2-40B4-BE49-F238E27FC236}">
                    <a16:creationId xmlns:a16="http://schemas.microsoft.com/office/drawing/2014/main" id="{D960FCAF-3FCE-4EA4-8653-27F72248B69B}"/>
                  </a:ext>
                </a:extLst>
              </p:cNvPr>
              <p:cNvSpPr/>
              <p:nvPr/>
            </p:nvSpPr>
            <p:spPr>
              <a:xfrm>
                <a:off x="4218178" y="5565170"/>
                <a:ext cx="7405938" cy="8974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cs-CZ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cs-CZ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den>
                      </m:f>
                      <m:r>
                        <a:rPr lang="cs-CZ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299 792 458 </m:t>
                          </m:r>
                          <m:sSup>
                            <m:sSupPr>
                              <m:ctrlPr>
                                <a:rPr lang="cs-CZ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cs-CZ" sz="2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m</m:t>
                              </m:r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·</m:t>
                              </m:r>
                              <m:r>
                                <m:rPr>
                                  <m:sty m:val="p"/>
                                </m:rPr>
                                <a:rPr lang="cs-CZ" sz="2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s</m:t>
                              </m:r>
                            </m:e>
                            <m:sup>
                              <m:r>
                                <a:rPr lang="cs-CZ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num>
                        <m:den>
                          <m:r>
                            <m:rPr>
                              <m:nor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8,6</m:t>
                          </m:r>
                          <m:r>
                            <m:rPr>
                              <m:nor/>
                            </m:rPr>
                            <a:rPr lang="cs-CZ" sz="240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m:rPr>
                              <m:nor/>
                            </m:rPr>
                            <a:rPr lang="cs-CZ" sz="2400" dirty="0">
                              <a:latin typeface="Cambria Math" panose="02040503050406030204" pitchFamily="18" charset="0"/>
                            </a:rPr>
                            <m:t>·</m:t>
                          </m:r>
                          <m:sSup>
                            <m:sSupPr>
                              <m:ctrlPr>
                                <a:rPr lang="cs-CZ" sz="2400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sz="2400" dirty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cs-CZ" sz="2400" dirty="0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sup>
                          </m:sSup>
                          <m:r>
                            <a:rPr lang="cs-CZ" sz="2400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cs-CZ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cs-CZ" sz="2400" b="0" i="0" dirty="0" smtClean="0">
                                  <a:latin typeface="Cambria Math" panose="02040503050406030204" pitchFamily="18" charset="0"/>
                                </a:rPr>
                                <m:t>s</m:t>
                              </m:r>
                            </m:e>
                            <m:sup>
                              <m:r>
                                <a:rPr lang="cs-CZ" sz="2400" b="0" i="1" dirty="0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den>
                      </m:f>
                      <m:r>
                        <a:rPr lang="cs-CZ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=3,46</m:t>
                      </m:r>
                      <m:r>
                        <m:rPr>
                          <m:nor/>
                        </m:rPr>
                        <a:rPr lang="cs-CZ" sz="2400" dirty="0">
                          <a:latin typeface="Cambria Math" panose="02040503050406030204" pitchFamily="18" charset="0"/>
                        </a:rPr>
                        <m:t>·</m:t>
                      </m:r>
                      <m:sSup>
                        <m:sSupPr>
                          <m:ctrlPr>
                            <a:rPr lang="cs-CZ" sz="24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2400" dirty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cs-CZ" sz="2400" b="0" i="0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cs-CZ" sz="2400" b="0" i="1" dirty="0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  <m:r>
                        <a:rPr lang="cs-CZ" sz="2400" b="0" i="0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cs-CZ" sz="2400" b="0" i="0" dirty="0" smtClean="0"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lang="cs-CZ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r>
                        <a:rPr lang="cs-CZ" sz="2400" b="0" i="0" dirty="0" smtClean="0">
                          <a:latin typeface="Cambria Math" panose="02040503050406030204" pitchFamily="18" charset="0"/>
                        </a:rPr>
                        <m:t>3,5 </m:t>
                      </m:r>
                      <m:r>
                        <m:rPr>
                          <m:sty m:val="p"/>
                        </m:rPr>
                        <a:rPr lang="el-GR" sz="2400" b="0" i="1" dirty="0" smtClean="0">
                          <a:latin typeface="Cambria Math" panose="02040503050406030204" pitchFamily="18" charset="0"/>
                        </a:rPr>
                        <m:t>μ</m:t>
                      </m:r>
                      <m:r>
                        <m:rPr>
                          <m:sty m:val="p"/>
                        </m:rPr>
                        <a:rPr lang="cs-CZ" sz="2400" b="0" i="0" dirty="0" smtClean="0">
                          <a:latin typeface="Cambria Math" panose="02040503050406030204" pitchFamily="18" charset="0"/>
                        </a:rPr>
                        <m:t>m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6" name="Obdélník 5">
                <a:extLst>
                  <a:ext uri="{FF2B5EF4-FFF2-40B4-BE49-F238E27FC236}">
                    <a16:creationId xmlns:a16="http://schemas.microsoft.com/office/drawing/2014/main" id="{D960FCAF-3FCE-4EA4-8653-27F72248B6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8178" y="5565170"/>
                <a:ext cx="7405938" cy="89742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25270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D0921C-2D95-EE84-DCFC-E3561D9652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A5D68C-1ABC-DA46-4CC6-CDF40E0FFE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Mechanické kmitání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3C5316C-D88A-F1FD-2BDE-DB6A5DBDCD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11" t="15526" r="76878" b="14539"/>
          <a:stretch/>
        </p:blipFill>
        <p:spPr>
          <a:xfrm>
            <a:off x="9257862" y="844117"/>
            <a:ext cx="1036320" cy="899160"/>
          </a:xfrm>
          <a:prstGeom prst="rect">
            <a:avLst/>
          </a:prstGeom>
        </p:spPr>
      </p:pic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661125CD-8D93-C13F-DD39-429CB8D6E8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721" y="2336872"/>
            <a:ext cx="10811165" cy="45211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/>
              <a:t>Rezonance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8194" name="Picture 2" descr="Výstupní obrázek">
            <a:extLst>
              <a:ext uri="{FF2B5EF4-FFF2-40B4-BE49-F238E27FC236}">
                <a16:creationId xmlns:a16="http://schemas.microsoft.com/office/drawing/2014/main" id="{B650A3FA-CBAA-A528-557E-95CE9143AC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3972" y="2427761"/>
            <a:ext cx="8447314" cy="4169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94385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D0921C-2D95-EE84-DCFC-E3561D9652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A5D68C-1ABC-DA46-4CC6-CDF40E0FFE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Mechanické kmitání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3C5316C-D88A-F1FD-2BDE-DB6A5DBDCD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11" t="15526" r="76878" b="14539"/>
          <a:stretch/>
        </p:blipFill>
        <p:spPr>
          <a:xfrm>
            <a:off x="9257862" y="844117"/>
            <a:ext cx="1036320" cy="899160"/>
          </a:xfrm>
          <a:prstGeom prst="rect">
            <a:avLst/>
          </a:prstGeom>
        </p:spPr>
      </p:pic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661125CD-8D93-C13F-DD39-429CB8D6E8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721" y="2336872"/>
            <a:ext cx="10811165" cy="45211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/>
              <a:t>Rezonance</a:t>
            </a:r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r>
              <a:rPr lang="cs-CZ" dirty="0"/>
              <a:t>Ukázka vnějšího buzení: </a:t>
            </a:r>
            <a:r>
              <a:rPr lang="cs-CZ" dirty="0">
                <a:hlinkClick r:id="rId3"/>
              </a:rPr>
              <a:t>https://www.youtube.com/watch?v=uU_b23otGGM&amp;t=388s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Dvě ladičky: </a:t>
            </a:r>
            <a:r>
              <a:rPr lang="cs-CZ" dirty="0">
                <a:hlinkClick r:id="rId4"/>
              </a:rPr>
              <a:t>https://www.youtube.com/watch?v=O9igPbaGJKA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Most v </a:t>
            </a:r>
            <a:r>
              <a:rPr lang="cs-CZ" dirty="0" err="1"/>
              <a:t>Tacomě</a:t>
            </a:r>
            <a:r>
              <a:rPr lang="cs-CZ" dirty="0"/>
              <a:t>: </a:t>
            </a:r>
            <a:r>
              <a:rPr lang="cs-CZ" dirty="0">
                <a:hlinkClick r:id="rId5"/>
              </a:rPr>
              <a:t>https://www.youtube.com/watch?v=j-zczJXSxnw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78886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D0921C-2D95-EE84-DCFC-E3561D9652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A5D68C-1ABC-DA46-4CC6-CDF40E0FFE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Mechanické kmitání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3C5316C-D88A-F1FD-2BDE-DB6A5DBDCD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11" t="15526" r="76878" b="14539"/>
          <a:stretch/>
        </p:blipFill>
        <p:spPr>
          <a:xfrm>
            <a:off x="9257862" y="844117"/>
            <a:ext cx="1036320" cy="89916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Zástupný symbol pro obsah 2">
                <a:extLst>
                  <a:ext uri="{FF2B5EF4-FFF2-40B4-BE49-F238E27FC236}">
                    <a16:creationId xmlns:a16="http://schemas.microsoft.com/office/drawing/2014/main" id="{661125CD-8D93-C13F-DD39-429CB8D6E83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1721" y="2336872"/>
                <a:ext cx="10811165" cy="4521127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cs-CZ" b="1" dirty="0"/>
                  <a:t>Rezonance</a:t>
                </a:r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r>
                  <a:rPr lang="cs-CZ" dirty="0"/>
                  <a:t>Proč jsme vlastně počítali rezonanční </a:t>
                </a:r>
                <a:r>
                  <a:rPr lang="cs-CZ" dirty="0" err="1"/>
                  <a:t>frekvecni</a:t>
                </a:r>
                <a:r>
                  <a:rPr lang="cs-CZ" dirty="0"/>
                  <a:t> molekuly?</a:t>
                </a:r>
              </a:p>
              <a:p>
                <a:pPr marL="0" indent="0">
                  <a:buNone/>
                </a:pPr>
                <a:endParaRPr lang="cs-CZ" sz="500" dirty="0"/>
              </a:p>
              <a:p>
                <a:pPr marL="0" indent="0">
                  <a:buNone/>
                </a:pPr>
                <a:r>
                  <a:rPr lang="cs-CZ" dirty="0"/>
                  <a:t>Protože na své rezonanční frekvenci pohlcuje energii!</a:t>
                </a:r>
              </a:p>
              <a:p>
                <a:pPr marL="0" indent="0">
                  <a:buNone/>
                </a:pPr>
                <a:endParaRPr lang="cs-CZ" sz="500" dirty="0"/>
              </a:p>
              <a:p>
                <a:pPr marL="0" indent="0">
                  <a:buNone/>
                </a:pPr>
                <a:r>
                  <a:rPr lang="cs-CZ" dirty="0"/>
                  <a:t>Pokud vzorek pohlcuje IR záření na 3,5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dirty="0">
                        <a:latin typeface="Cambria Math" panose="02040503050406030204" pitchFamily="18" charset="0"/>
                      </a:rPr>
                      <m:t>μ</m:t>
                    </m:r>
                    <m:r>
                      <m:rPr>
                        <m:sty m:val="p"/>
                      </m:rPr>
                      <a:rPr lang="cs-CZ" dirty="0">
                        <a:latin typeface="Cambria Math" panose="02040503050406030204" pitchFamily="18" charset="0"/>
                      </a:rPr>
                      <m:t>m</m:t>
                    </m:r>
                  </m:oMath>
                </a14:m>
                <a:r>
                  <a:rPr lang="cs-CZ" dirty="0"/>
                  <a:t>, nachází se v něm </a:t>
                </a:r>
                <a:r>
                  <a:rPr lang="cs-CZ" dirty="0" err="1"/>
                  <a:t>HCl</a:t>
                </a:r>
                <a:r>
                  <a:rPr lang="cs-CZ" dirty="0"/>
                  <a:t>!</a:t>
                </a:r>
              </a:p>
            </p:txBody>
          </p:sp>
        </mc:Choice>
        <mc:Fallback>
          <p:sp>
            <p:nvSpPr>
              <p:cNvPr id="9" name="Zástupný symbol pro obsah 2">
                <a:extLst>
                  <a:ext uri="{FF2B5EF4-FFF2-40B4-BE49-F238E27FC236}">
                    <a16:creationId xmlns:a16="http://schemas.microsoft.com/office/drawing/2014/main" id="{661125CD-8D93-C13F-DD39-429CB8D6E83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1721" y="2336872"/>
                <a:ext cx="10811165" cy="4521127"/>
              </a:xfrm>
              <a:blipFill>
                <a:blip r:embed="rId3"/>
                <a:stretch>
                  <a:fillRect l="-846" t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17282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D0921C-2D95-EE84-DCFC-E3561D9652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A5D68C-1ABC-DA46-4CC6-CDF40E0FFE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Mechanické kmitání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3C5316C-D88A-F1FD-2BDE-DB6A5DBDCD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11" t="15526" r="76878" b="14539"/>
          <a:stretch/>
        </p:blipFill>
        <p:spPr>
          <a:xfrm>
            <a:off x="9257862" y="844117"/>
            <a:ext cx="1036320" cy="899160"/>
          </a:xfrm>
          <a:prstGeom prst="rect">
            <a:avLst/>
          </a:prstGeom>
        </p:spPr>
      </p:pic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661125CD-8D93-C13F-DD39-429CB8D6E8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721" y="2336872"/>
            <a:ext cx="10811165" cy="45211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/>
              <a:t>Rezonance: </a:t>
            </a:r>
            <a:r>
              <a:rPr lang="cs-CZ" dirty="0"/>
              <a:t>Teoretické spektrum </a:t>
            </a:r>
            <a:r>
              <a:rPr lang="cs-CZ" dirty="0" err="1"/>
              <a:t>HCl</a:t>
            </a:r>
            <a:endParaRPr lang="cs-CZ" dirty="0"/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8483DEA-4B26-4C9F-8D22-8E1AF2DBD9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5416" y="2941316"/>
            <a:ext cx="7223774" cy="356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9515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D0921C-2D95-EE84-DCFC-E3561D9652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A5D68C-1ABC-DA46-4CC6-CDF40E0FFE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Mechanické kmitání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3C5316C-D88A-F1FD-2BDE-DB6A5DBDCD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11" t="15526" r="76878" b="14539"/>
          <a:stretch/>
        </p:blipFill>
        <p:spPr>
          <a:xfrm>
            <a:off x="9257862" y="844117"/>
            <a:ext cx="1036320" cy="899160"/>
          </a:xfrm>
          <a:prstGeom prst="rect">
            <a:avLst/>
          </a:prstGeom>
        </p:spPr>
      </p:pic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661125CD-8D93-C13F-DD39-429CB8D6E8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721" y="2336872"/>
            <a:ext cx="10811165" cy="45211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/>
              <a:t>Rezonance: </a:t>
            </a:r>
            <a:r>
              <a:rPr lang="cs-CZ" dirty="0"/>
              <a:t>Naměřené spektrum </a:t>
            </a:r>
            <a:r>
              <a:rPr lang="cs-CZ" dirty="0" err="1"/>
              <a:t>HCl</a:t>
            </a:r>
            <a:endParaRPr lang="cs-CZ" dirty="0"/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8483DEA-4B26-4C9F-8D22-8E1AF2DBD9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5416" y="2941316"/>
            <a:ext cx="7223774" cy="3566167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7FC4E865-96BA-4C18-9526-C608556579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1997" y="2941316"/>
            <a:ext cx="9048006" cy="356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5189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D0921C-2D95-EE84-DCFC-E3561D9652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A5D68C-1ABC-DA46-4CC6-CDF40E0FFE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Mechanické kmitání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3C5316C-D88A-F1FD-2BDE-DB6A5DBDCD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11" t="15526" r="76878" b="14539"/>
          <a:stretch/>
        </p:blipFill>
        <p:spPr>
          <a:xfrm>
            <a:off x="9257862" y="844117"/>
            <a:ext cx="1036320" cy="899160"/>
          </a:xfrm>
          <a:prstGeom prst="rect">
            <a:avLst/>
          </a:prstGeom>
        </p:spPr>
      </p:pic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661125CD-8D93-C13F-DD39-429CB8D6E8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721" y="2336872"/>
            <a:ext cx="10811165" cy="45211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/>
              <a:t>Chování reálných molekul</a:t>
            </a:r>
          </a:p>
          <a:p>
            <a:pPr marL="0" indent="0">
              <a:buNone/>
            </a:pPr>
            <a:endParaRPr lang="cs-CZ" sz="500" b="1" dirty="0"/>
          </a:p>
          <a:p>
            <a:pPr marL="0" indent="0">
              <a:buNone/>
            </a:pPr>
            <a:r>
              <a:rPr lang="cs-CZ" dirty="0"/>
              <a:t>Vliv má i energie uložená v rotaci molekuly, která je kvantovaná</a:t>
            </a:r>
          </a:p>
          <a:p>
            <a:pPr marL="0" indent="0">
              <a:buNone/>
            </a:pPr>
            <a:endParaRPr lang="cs-CZ" sz="500" b="1" dirty="0"/>
          </a:p>
          <a:p>
            <a:pPr marL="0" indent="0">
              <a:buNone/>
            </a:pPr>
            <a:r>
              <a:rPr lang="cs-CZ" dirty="0"/>
              <a:t>Objevují se dvě skupiny čar:</a:t>
            </a:r>
          </a:p>
          <a:p>
            <a:pPr marL="0" indent="0">
              <a:buNone/>
            </a:pPr>
            <a:endParaRPr lang="cs-CZ" sz="500" dirty="0"/>
          </a:p>
          <a:p>
            <a:r>
              <a:rPr lang="cs-CZ" b="1" dirty="0"/>
              <a:t>R-větev: </a:t>
            </a:r>
            <a:r>
              <a:rPr lang="cs-CZ" dirty="0"/>
              <a:t>Čáry nad střední vibrační (rezonanční) energií</a:t>
            </a:r>
          </a:p>
          <a:p>
            <a:r>
              <a:rPr lang="cs-CZ" b="1" dirty="0"/>
              <a:t>P-větev: </a:t>
            </a:r>
            <a:r>
              <a:rPr lang="cs-CZ" dirty="0"/>
              <a:t>Čáry pod střední vibrační (rezonanční) energií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606006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D0921C-2D95-EE84-DCFC-E3561D9652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A5D68C-1ABC-DA46-4CC6-CDF40E0FFE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Mechanické kmitání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3C5316C-D88A-F1FD-2BDE-DB6A5DBDCD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11" t="15526" r="76878" b="14539"/>
          <a:stretch/>
        </p:blipFill>
        <p:spPr>
          <a:xfrm>
            <a:off x="9257862" y="844117"/>
            <a:ext cx="1036320" cy="89916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Zástupný symbol pro obsah 2">
                <a:extLst>
                  <a:ext uri="{FF2B5EF4-FFF2-40B4-BE49-F238E27FC236}">
                    <a16:creationId xmlns:a16="http://schemas.microsoft.com/office/drawing/2014/main" id="{661125CD-8D93-C13F-DD39-429CB8D6E83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1721" y="2336872"/>
                <a:ext cx="10811165" cy="4521127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cs-CZ" b="1" dirty="0"/>
                  <a:t>Poznámka:</a:t>
                </a:r>
              </a:p>
              <a:p>
                <a:pPr marL="0" indent="0">
                  <a:buNone/>
                </a:pPr>
                <a:endParaRPr lang="cs-CZ" sz="500" dirty="0"/>
              </a:p>
              <a:p>
                <a:pPr marL="0" indent="0">
                  <a:buNone/>
                </a:pPr>
                <a:r>
                  <a:rPr lang="cs-CZ" dirty="0"/>
                  <a:t>Pokud není jeden atom podstatně těžší než druhý, musí se počítat s tzv. </a:t>
                </a:r>
                <a:r>
                  <a:rPr lang="cs-CZ" i="1" dirty="0"/>
                  <a:t>redukovanou hmotností</a:t>
                </a:r>
                <a:r>
                  <a:rPr lang="cs-CZ" dirty="0"/>
                  <a:t>.</a:t>
                </a:r>
              </a:p>
              <a:p>
                <a:pPr marL="0" indent="0">
                  <a:buNone/>
                </a:pPr>
                <a:r>
                  <a:rPr lang="cs-CZ" dirty="0"/>
                  <a:t>Pro symetrický kmit CO₂ (O=C=O) si můžeme představit, že každý atom kyslíku kmitá proti centru – uhlíku, který se v této aproximaci téměř nepohybuje (protože je mezi dvěma kyslíky)</a:t>
                </a:r>
              </a:p>
              <a:p>
                <a:pPr marL="0" indent="0">
                  <a:buNone/>
                </a:pPr>
                <a:r>
                  <a:rPr lang="en-US" dirty="0" err="1"/>
                  <a:t>Redukovaná</a:t>
                </a:r>
                <a:r>
                  <a:rPr lang="en-US" dirty="0"/>
                  <a:t> </a:t>
                </a:r>
                <a:r>
                  <a:rPr lang="en-US" dirty="0" err="1"/>
                  <a:t>hmotnost</a:t>
                </a:r>
                <a:r>
                  <a:rPr lang="en-US" dirty="0"/>
                  <a:t> </a:t>
                </a:r>
                <a:r>
                  <a:rPr lang="en-US" dirty="0" err="1"/>
                  <a:t>systému</a:t>
                </a:r>
                <a:r>
                  <a:rPr lang="en-US" dirty="0"/>
                  <a:t> O</a:t>
                </a:r>
                <a:r>
                  <a:rPr lang="cs-CZ" dirty="0"/>
                  <a:t>=</a:t>
                </a:r>
                <a:r>
                  <a:rPr lang="en-US" dirty="0"/>
                  <a:t>C (pro </a:t>
                </a:r>
                <a:r>
                  <a:rPr lang="en-US" dirty="0" err="1"/>
                  <a:t>jeden</a:t>
                </a:r>
                <a:r>
                  <a:rPr lang="en-US" dirty="0"/>
                  <a:t> </a:t>
                </a:r>
                <a:r>
                  <a:rPr lang="en-US" dirty="0" err="1"/>
                  <a:t>oscilátor</a:t>
                </a:r>
                <a:r>
                  <a:rPr lang="en-US" dirty="0"/>
                  <a:t> O</a:t>
                </a:r>
                <a:r>
                  <a:rPr lang="cs-CZ" dirty="0"/>
                  <a:t>=</a:t>
                </a:r>
                <a:r>
                  <a:rPr lang="en-US" dirty="0"/>
                  <a:t>C) je:</a:t>
                </a:r>
                <a:endParaRPr lang="cs-CZ" dirty="0"/>
              </a:p>
              <a:p>
                <a:pPr marL="0" indent="0">
                  <a:buNone/>
                </a:pPr>
                <a:endParaRPr lang="cs-CZ" sz="5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i="1" dirty="0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l-GR" i="1" dirty="0" smtClean="0">
                          <a:latin typeface="Cambria Math" panose="02040503050406030204" pitchFamily="18" charset="0"/>
                        </a:rPr>
                        <m:t>=​</m:t>
                      </m:r>
                      <m:f>
                        <m:f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dirty="0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cs-CZ" b="0" i="0" dirty="0" smtClean="0">
                                  <a:latin typeface="Cambria Math" panose="02040503050406030204" pitchFamily="18" charset="0"/>
                                </a:rPr>
                                <m:t>C</m:t>
                              </m:r>
                            </m:sub>
                          </m:s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​+</m:t>
                          </m:r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 dirty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cs-CZ" b="0" i="0" dirty="0" smtClean="0">
                                  <a:latin typeface="Cambria Math" panose="02040503050406030204" pitchFamily="18" charset="0"/>
                                </a:rPr>
                                <m:t>O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 dirty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cs-CZ" dirty="0">
                                  <a:latin typeface="Cambria Math" panose="02040503050406030204" pitchFamily="18" charset="0"/>
                                </a:rPr>
                                <m:t>C</m:t>
                              </m:r>
                            </m:sub>
                          </m:s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​⋅</m:t>
                          </m:r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 dirty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cs-CZ" dirty="0">
                                  <a:latin typeface="Cambria Math" panose="02040503050406030204" pitchFamily="18" charset="0"/>
                                </a:rPr>
                                <m:t>O</m:t>
                              </m:r>
                            </m:sub>
                          </m:s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​​</m:t>
                          </m:r>
                          <m:r>
                            <m:rPr>
                              <m:nor/>
                            </m:rPr>
                            <a:rPr lang="cs-CZ" dirty="0"/>
                            <m:t> </m:t>
                          </m:r>
                        </m:den>
                      </m:f>
                      <m:r>
                        <a:rPr lang="cs-CZ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>
                          <a:latin typeface="Cambria" panose="02040503050406030204" pitchFamily="18" charset="0"/>
                        </a:rPr>
                        <m:t>1</m:t>
                      </m:r>
                      <m:r>
                        <m:rPr>
                          <m:nor/>
                        </m:rPr>
                        <a:rPr lang="cs-CZ" b="0" i="0" smtClean="0">
                          <a:latin typeface="Cambria" panose="02040503050406030204" pitchFamily="18" charset="0"/>
                        </a:rPr>
                        <m:t>,</m:t>
                      </m:r>
                      <m:r>
                        <m:rPr>
                          <m:nor/>
                        </m:rPr>
                        <a:rPr lang="en-US">
                          <a:latin typeface="Cambria" panose="02040503050406030204" pitchFamily="18" charset="0"/>
                        </a:rPr>
                        <m:t>13</m:t>
                      </m:r>
                      <m:r>
                        <m:rPr>
                          <m:nor/>
                        </m:rPr>
                        <a:rPr lang="en-US">
                          <a:latin typeface="Cambria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−26</m:t>
                          </m:r>
                        </m:sup>
                      </m:sSup>
                      <m:r>
                        <m:rPr>
                          <m:nor/>
                        </m:rPr>
                        <a:rPr lang="cs-CZ" b="0" i="0" smtClean="0">
                          <a:latin typeface="Cambria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>
                          <a:latin typeface="Cambria" panose="02040503050406030204" pitchFamily="18" charset="0"/>
                        </a:rPr>
                        <m:t>kg</m:t>
                      </m:r>
                    </m:oMath>
                  </m:oMathPara>
                </a14:m>
                <a:endParaRPr lang="cs-CZ" dirty="0">
                  <a:latin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9" name="Zástupný symbol pro obsah 2">
                <a:extLst>
                  <a:ext uri="{FF2B5EF4-FFF2-40B4-BE49-F238E27FC236}">
                    <a16:creationId xmlns:a16="http://schemas.microsoft.com/office/drawing/2014/main" id="{661125CD-8D93-C13F-DD39-429CB8D6E83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1721" y="2336872"/>
                <a:ext cx="10811165" cy="4521127"/>
              </a:xfrm>
              <a:blipFill>
                <a:blip r:embed="rId3"/>
                <a:stretch>
                  <a:fillRect l="-846" t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15333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86325E-4B61-481C-BA06-4ABC7B9DA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4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Sylabus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FF307667-A28D-42DD-889B-472B299725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721" y="2336872"/>
            <a:ext cx="10811165" cy="4521127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cs-CZ" sz="2600" b="1" dirty="0"/>
              <a:t>Kmity, vlny, optika</a:t>
            </a:r>
          </a:p>
          <a:p>
            <a:r>
              <a:rPr lang="cs-CZ" dirty="0"/>
              <a:t>Mechanické kmitání</a:t>
            </a:r>
          </a:p>
          <a:p>
            <a:r>
              <a:rPr lang="cs-CZ" dirty="0"/>
              <a:t>Absorpce na jednoduchých molekulách</a:t>
            </a:r>
          </a:p>
          <a:p>
            <a:r>
              <a:rPr lang="cs-CZ" dirty="0"/>
              <a:t>Vlnění</a:t>
            </a:r>
          </a:p>
          <a:p>
            <a:r>
              <a:rPr lang="cs-CZ" dirty="0"/>
              <a:t>Základy optiky</a:t>
            </a:r>
          </a:p>
          <a:p>
            <a:endParaRPr lang="en-US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A1E5AE1-4890-40F8-9EB0-FE99A900091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11" t="15526" r="76878" b="14539"/>
          <a:stretch/>
        </p:blipFill>
        <p:spPr>
          <a:xfrm>
            <a:off x="9257862" y="844117"/>
            <a:ext cx="1036320" cy="89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62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E5C92B-8F8F-537C-AFA8-E6593B541B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E2997E-CEDB-AB17-8C10-4B2F84313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Mechanické kmitání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089D90B-A843-FCFE-CD78-0422687078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11" t="15526" r="76878" b="14539"/>
          <a:stretch/>
        </p:blipFill>
        <p:spPr>
          <a:xfrm>
            <a:off x="9257862" y="844117"/>
            <a:ext cx="1036320" cy="899160"/>
          </a:xfrm>
          <a:prstGeom prst="rect">
            <a:avLst/>
          </a:prstGeom>
        </p:spPr>
      </p:pic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84F83551-A2AB-3FCC-D2BE-940262ADC9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721" y="2336872"/>
            <a:ext cx="10811165" cy="45211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/>
              <a:t>Molekula CO₂</a:t>
            </a:r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098" name="Picture 2" descr="Vygenerovaný obrázek">
            <a:extLst>
              <a:ext uri="{FF2B5EF4-FFF2-40B4-BE49-F238E27FC236}">
                <a16:creationId xmlns:a16="http://schemas.microsoft.com/office/drawing/2014/main" id="{6EF4A1E3-05EF-4E0B-EBC4-CC41752207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721" y="2969686"/>
            <a:ext cx="2090057" cy="3135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Zástupný symbol pro obsah 2">
                <a:extLst>
                  <a:ext uri="{FF2B5EF4-FFF2-40B4-BE49-F238E27FC236}">
                    <a16:creationId xmlns:a16="http://schemas.microsoft.com/office/drawing/2014/main" id="{EBC09D7C-A25F-AD5B-95CE-ABE7C1C7714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947271" y="2114175"/>
                <a:ext cx="8387479" cy="452112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endParaRPr lang="cs-CZ" dirty="0"/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cs-CZ" dirty="0"/>
                  <a:t>Z Morseova potenciálu: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cs-CZ" sz="500" b="0" i="1" dirty="0">
                  <a:latin typeface="Cambria Math" panose="02040503050406030204" pitchFamily="18" charset="0"/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=2</m:t>
                      </m:r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sSup>
                        <m:sSup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cs-CZ" dirty="0"/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cs-CZ" sz="500" dirty="0"/>
              </a:p>
              <a:p>
                <a:pPr marL="0" indent="0">
                  <a:buNone/>
                </a:pPr>
                <a:r>
                  <a:rPr lang="cs-CZ" dirty="0"/>
                  <a:t> kde D</a:t>
                </a:r>
                <a:r>
                  <a:rPr lang="cs-CZ" baseline="-25000" dirty="0"/>
                  <a:t>e</a:t>
                </a:r>
                <a:r>
                  <a:rPr lang="cs-CZ" dirty="0"/>
                  <a:t>≈</a:t>
                </a:r>
                <a:r>
                  <a:rPr lang="en-US" dirty="0"/>
                  <a:t>8</a:t>
                </a:r>
                <a:r>
                  <a:rPr lang="cs-CZ" dirty="0"/>
                  <a:t>,</a:t>
                </a:r>
                <a:r>
                  <a:rPr lang="en-US" dirty="0"/>
                  <a:t>0</a:t>
                </a:r>
                <a:r>
                  <a:rPr lang="cs-CZ" dirty="0"/>
                  <a:t> </a:t>
                </a:r>
                <a:r>
                  <a:rPr lang="en-US" dirty="0"/>
                  <a:t>eV</a:t>
                </a:r>
                <a:r>
                  <a:rPr lang="cs-CZ" dirty="0"/>
                  <a:t>, </a:t>
                </a:r>
                <a:r>
                  <a:rPr lang="cs-CZ" i="1" dirty="0"/>
                  <a:t> a</a:t>
                </a:r>
                <a:r>
                  <a:rPr lang="cs-CZ" dirty="0"/>
                  <a:t>≈2,2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cs-CZ" dirty="0"/>
                      <m:t>·</m:t>
                    </m:r>
                  </m:oMath>
                </a14:m>
                <a:r>
                  <a:rPr lang="cs-CZ" dirty="0"/>
                  <a:t>10</a:t>
                </a:r>
                <a:r>
                  <a:rPr lang="cs-CZ" baseline="30000" dirty="0"/>
                  <a:t>10</a:t>
                </a:r>
                <a:r>
                  <a:rPr lang="cs-CZ" dirty="0"/>
                  <a:t> m</a:t>
                </a:r>
                <a:r>
                  <a:rPr lang="cs-CZ" baseline="30000" dirty="0"/>
                  <a:t>−1</a:t>
                </a:r>
              </a:p>
              <a:p>
                <a:pPr marL="0" indent="0">
                  <a:buNone/>
                </a:pPr>
                <a:endParaRPr lang="cs-CZ" sz="500" baseline="30000" dirty="0"/>
              </a:p>
              <a:p>
                <a:pPr marL="0" indent="0">
                  <a:buNone/>
                </a:pPr>
                <a:endParaRPr lang="cs-CZ" sz="5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cs-CZ" i="1">
                          <a:latin typeface="Cambria Math" panose="02040503050406030204" pitchFamily="18" charset="0"/>
                        </a:rPr>
                        <m:t>=2</m:t>
                      </m:r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sSup>
                        <m:sSup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nor/>
                        </m:rPr>
                        <a:rPr lang="cs-CZ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b="0" i="1" dirty="0" smtClean="0">
                          <a:latin typeface="Cambria Math" panose="02040503050406030204" pitchFamily="18" charset="0"/>
                        </a:rPr>
                        <m:t>1 240</m:t>
                      </m:r>
                      <m:r>
                        <a:rPr lang="cs-CZ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cs-CZ" dirty="0">
                          <a:latin typeface="Cambria Math" panose="020405030504060302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cs-CZ" dirty="0">
                          <a:latin typeface="Cambria" panose="02040503050406030204" pitchFamily="18" charset="0"/>
                        </a:rPr>
                        <m:t>·</m:t>
                      </m:r>
                      <m:r>
                        <m:rPr>
                          <m:nor/>
                        </m:rPr>
                        <a:rPr lang="cs-CZ" dirty="0">
                          <a:latin typeface="Cambria" panose="020405030504060302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cs-CZ" baseline="30000" dirty="0">
                          <a:latin typeface="Cambria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cs-CZ" dirty="0">
                  <a:latin typeface="Cambria" panose="02040503050406030204" pitchFamily="18" charset="0"/>
                </a:endParaRPr>
              </a:p>
              <a:p>
                <a:pPr marL="0" indent="0">
                  <a:buNone/>
                </a:pPr>
                <a:endParaRPr lang="cs-CZ" dirty="0"/>
              </a:p>
            </p:txBody>
          </p:sp>
        </mc:Choice>
        <mc:Fallback>
          <p:sp>
            <p:nvSpPr>
              <p:cNvPr id="5" name="Zástupný symbol pro obsah 2">
                <a:extLst>
                  <a:ext uri="{FF2B5EF4-FFF2-40B4-BE49-F238E27FC236}">
                    <a16:creationId xmlns:a16="http://schemas.microsoft.com/office/drawing/2014/main" id="{EBC09D7C-A25F-AD5B-95CE-ABE7C1C771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7271" y="2114175"/>
                <a:ext cx="8387479" cy="4521127"/>
              </a:xfrm>
              <a:prstGeom prst="rect">
                <a:avLst/>
              </a:prstGeom>
              <a:blipFill>
                <a:blip r:embed="rId4"/>
                <a:stretch>
                  <a:fillRect l="-10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Obdélník 5">
                <a:extLst>
                  <a:ext uri="{FF2B5EF4-FFF2-40B4-BE49-F238E27FC236}">
                    <a16:creationId xmlns:a16="http://schemas.microsoft.com/office/drawing/2014/main" id="{FA65541D-B995-4E79-A101-6B894FE79F65}"/>
                  </a:ext>
                </a:extLst>
              </p:cNvPr>
              <p:cNvSpPr/>
              <p:nvPr/>
            </p:nvSpPr>
            <p:spPr>
              <a:xfrm>
                <a:off x="2947271" y="5088201"/>
                <a:ext cx="3764685" cy="11835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cs-CZ" sz="240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cs-CZ" sz="240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cs-CZ" sz="2400"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rad>
                        <m:radPr>
                          <m:degHide m:val="on"/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cs-CZ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40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num>
                            <m:den>
                              <m:r>
                                <a:rPr lang="el-GR" sz="240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den>
                          </m:f>
                        </m:e>
                      </m:rad>
                      <m:r>
                        <a:rPr lang="cs-CZ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cs-CZ" sz="2400" b="0" i="0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m:rPr>
                          <m:nor/>
                        </m:rPr>
                        <a:rPr lang="en-US" sz="2400">
                          <a:latin typeface="Cambria Math" panose="02040503050406030204" pitchFamily="18" charset="0"/>
                        </a:rPr>
                        <m:t>,6</m:t>
                      </m:r>
                      <m:r>
                        <m:rPr>
                          <m:nor/>
                        </m:rPr>
                        <a:rPr lang="cs-CZ" sz="2400" b="0" i="0" smtClean="0">
                          <a:latin typeface="Cambria Math" panose="02040503050406030204" pitchFamily="18" charset="0"/>
                        </a:rPr>
                        <m:t>7</m:t>
                      </m:r>
                      <m:r>
                        <m:rPr>
                          <m:nor/>
                        </m:rPr>
                        <a:rPr lang="cs-CZ" sz="2400" dirty="0">
                          <a:latin typeface="Cambria Math" panose="02040503050406030204" pitchFamily="18" charset="0"/>
                        </a:rPr>
                        <m:t>·</m:t>
                      </m:r>
                      <m:sSup>
                        <m:sSupPr>
                          <m:ctrlPr>
                            <a:rPr lang="cs-CZ" sz="24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2400" dirty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cs-CZ" sz="2400" dirty="0">
                              <a:latin typeface="Cambria Math" panose="02040503050406030204" pitchFamily="18" charset="0"/>
                            </a:rPr>
                            <m:t>13</m:t>
                          </m:r>
                        </m:sup>
                      </m:sSup>
                      <m:r>
                        <a:rPr lang="cs-CZ" sz="2400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cs-CZ" sz="2400" dirty="0">
                          <a:latin typeface="Cambria Math" panose="02040503050406030204" pitchFamily="18" charset="0"/>
                        </a:rPr>
                        <m:t>Hz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6" name="Obdélník 5">
                <a:extLst>
                  <a:ext uri="{FF2B5EF4-FFF2-40B4-BE49-F238E27FC236}">
                    <a16:creationId xmlns:a16="http://schemas.microsoft.com/office/drawing/2014/main" id="{FA65541D-B995-4E79-A101-6B894FE79F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7271" y="5088201"/>
                <a:ext cx="3764685" cy="118352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Obdélník 6">
                <a:extLst>
                  <a:ext uri="{FF2B5EF4-FFF2-40B4-BE49-F238E27FC236}">
                    <a16:creationId xmlns:a16="http://schemas.microsoft.com/office/drawing/2014/main" id="{8BBE1CBD-3C75-4710-B8CE-57283306AE14}"/>
                  </a:ext>
                </a:extLst>
              </p:cNvPr>
              <p:cNvSpPr/>
              <p:nvPr/>
            </p:nvSpPr>
            <p:spPr>
              <a:xfrm>
                <a:off x="6930950" y="5315325"/>
                <a:ext cx="4111703" cy="7894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cs-CZ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cs-CZ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den>
                      </m:f>
                      <m:r>
                        <a:rPr lang="cs-CZ" sz="24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r>
                        <a:rPr lang="cs-CZ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cs-CZ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8</m:t>
                      </m:r>
                      <m:r>
                        <m:rPr>
                          <m:nor/>
                        </m:rPr>
                        <a:rPr lang="cs-CZ" sz="2400" dirty="0">
                          <a:latin typeface="Cambria Math" panose="02040503050406030204" pitchFamily="18" charset="0"/>
                        </a:rPr>
                        <m:t>·</m:t>
                      </m:r>
                      <m:sSup>
                        <m:sSupPr>
                          <m:ctrlPr>
                            <a:rPr lang="cs-CZ" sz="24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2400" dirty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cs-CZ" sz="2400" dirty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cs-CZ" sz="2400" b="0" i="1" dirty="0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  <m:r>
                        <a:rPr lang="cs-CZ" sz="2400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cs-CZ" sz="2400" dirty="0"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lang="cs-CZ" sz="2400" b="0" i="0" dirty="0" smtClean="0">
                          <a:latin typeface="Cambria Math" panose="02040503050406030204" pitchFamily="18" charset="0"/>
                        </a:rPr>
                        <m:t>=18</m:t>
                      </m:r>
                      <m:r>
                        <a:rPr lang="cs-CZ" sz="2400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l-GR" sz="2400" i="1" dirty="0">
                          <a:latin typeface="Cambria Math" panose="02040503050406030204" pitchFamily="18" charset="0"/>
                        </a:rPr>
                        <m:t>μ</m:t>
                      </m:r>
                      <m:r>
                        <m:rPr>
                          <m:sty m:val="p"/>
                        </m:rPr>
                        <a:rPr lang="cs-CZ" sz="2400" dirty="0">
                          <a:latin typeface="Cambria Math" panose="02040503050406030204" pitchFamily="18" charset="0"/>
                        </a:rPr>
                        <m:t>m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7" name="Obdélník 6">
                <a:extLst>
                  <a:ext uri="{FF2B5EF4-FFF2-40B4-BE49-F238E27FC236}">
                    <a16:creationId xmlns:a16="http://schemas.microsoft.com/office/drawing/2014/main" id="{8BBE1CBD-3C75-4710-B8CE-57283306AE1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0950" y="5315325"/>
                <a:ext cx="4111703" cy="78944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Obrázek 7">
            <a:extLst>
              <a:ext uri="{FF2B5EF4-FFF2-40B4-BE49-F238E27FC236}">
                <a16:creationId xmlns:a16="http://schemas.microsoft.com/office/drawing/2014/main" id="{6990D9D6-C649-4981-B886-37E3680AB8B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51201" y="2372411"/>
            <a:ext cx="3887442" cy="747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0850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E5C92B-8F8F-537C-AFA8-E6593B541B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E2997E-CEDB-AB17-8C10-4B2F84313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Mechanické kmitání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089D90B-A843-FCFE-CD78-0422687078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11" t="15526" r="76878" b="14539"/>
          <a:stretch/>
        </p:blipFill>
        <p:spPr>
          <a:xfrm>
            <a:off x="9257862" y="844117"/>
            <a:ext cx="1036320" cy="899160"/>
          </a:xfrm>
          <a:prstGeom prst="rect">
            <a:avLst/>
          </a:prstGeom>
        </p:spPr>
      </p:pic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84F83551-A2AB-3FCC-D2BE-940262ADC9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721" y="2336872"/>
            <a:ext cx="10811165" cy="45211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/>
              <a:t>Molekula CO₂</a:t>
            </a:r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098" name="Picture 2" descr="Vygenerovaný obrázek">
            <a:extLst>
              <a:ext uri="{FF2B5EF4-FFF2-40B4-BE49-F238E27FC236}">
                <a16:creationId xmlns:a16="http://schemas.microsoft.com/office/drawing/2014/main" id="{6EF4A1E3-05EF-4E0B-EBC4-CC41752207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721" y="2969686"/>
            <a:ext cx="2090057" cy="3135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EBC09D7C-A25F-AD5B-95CE-ABE7C1C7714E}"/>
              </a:ext>
            </a:extLst>
          </p:cNvPr>
          <p:cNvSpPr txBox="1">
            <a:spLocks/>
          </p:cNvSpPr>
          <p:nvPr/>
        </p:nvSpPr>
        <p:spPr>
          <a:xfrm>
            <a:off x="2947271" y="2114175"/>
            <a:ext cx="8387479" cy="45211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cs-CZ" dirty="0"/>
          </a:p>
          <a:p>
            <a:pPr marL="0" indent="0">
              <a:buFont typeface="Arial" panose="020B0604020202020204" pitchFamily="34" charset="0"/>
              <a:buNone/>
            </a:pPr>
            <a:endParaRPr lang="cs-CZ" dirty="0"/>
          </a:p>
          <a:p>
            <a:pPr marL="0" indent="0">
              <a:buFont typeface="Arial" panose="020B0604020202020204" pitchFamily="34" charset="0"/>
              <a:buNone/>
            </a:pPr>
            <a:endParaRPr lang="cs-CZ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cs-CZ" dirty="0"/>
              <a:t>Na molekule </a:t>
            </a:r>
            <a:endParaRPr lang="cs-CZ" dirty="0"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94714DE0-E8CB-4F77-B522-0AEED099BE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4950" y="2974227"/>
            <a:ext cx="8737600" cy="3121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1537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E5C92B-8F8F-537C-AFA8-E6593B541B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E2997E-CEDB-AB17-8C10-4B2F84313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Mechanické kmitání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089D90B-A843-FCFE-CD78-0422687078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11" t="15526" r="76878" b="14539"/>
          <a:stretch/>
        </p:blipFill>
        <p:spPr>
          <a:xfrm>
            <a:off x="9257862" y="844117"/>
            <a:ext cx="1036320" cy="899160"/>
          </a:xfrm>
          <a:prstGeom prst="rect">
            <a:avLst/>
          </a:prstGeom>
        </p:spPr>
      </p:pic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84F83551-A2AB-3FCC-D2BE-940262ADC9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721" y="2336872"/>
            <a:ext cx="10811165" cy="45211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/>
              <a:t>Molekula CO₂</a:t>
            </a:r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098" name="Picture 2" descr="Vygenerovaný obrázek">
            <a:extLst>
              <a:ext uri="{FF2B5EF4-FFF2-40B4-BE49-F238E27FC236}">
                <a16:creationId xmlns:a16="http://schemas.microsoft.com/office/drawing/2014/main" id="{6EF4A1E3-05EF-4E0B-EBC4-CC41752207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721" y="2969686"/>
            <a:ext cx="2090057" cy="3135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EBC09D7C-A25F-AD5B-95CE-ABE7C1C7714E}"/>
              </a:ext>
            </a:extLst>
          </p:cNvPr>
          <p:cNvSpPr txBox="1">
            <a:spLocks/>
          </p:cNvSpPr>
          <p:nvPr/>
        </p:nvSpPr>
        <p:spPr>
          <a:xfrm>
            <a:off x="2972671" y="1980825"/>
            <a:ext cx="7606429" cy="45211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cs-CZ" dirty="0"/>
          </a:p>
          <a:p>
            <a:pPr marL="0" indent="0">
              <a:buFont typeface="Arial" panose="020B0604020202020204" pitchFamily="34" charset="0"/>
              <a:buNone/>
            </a:pPr>
            <a:endParaRPr lang="cs-CZ" dirty="0"/>
          </a:p>
          <a:p>
            <a:pPr marL="0" indent="0">
              <a:buFont typeface="Arial" panose="020B0604020202020204" pitchFamily="34" charset="0"/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Na molekule CO₂ dochází k absorpci infračerveného  (</a:t>
            </a:r>
            <a:r>
              <a:rPr lang="cs-CZ" dirty="0">
                <a:latin typeface="+mj-lt"/>
              </a:rPr>
              <a:t>tepelného) záření, které vyzařuje Země → CO₂ je důležitý skleníkový plyn</a:t>
            </a:r>
          </a:p>
          <a:p>
            <a:pPr marL="0" indent="0">
              <a:buNone/>
            </a:pPr>
            <a:r>
              <a:rPr lang="cs-CZ" dirty="0">
                <a:latin typeface="+mj-lt"/>
              </a:rPr>
              <a:t>Absorbované záření zvyšuje kinetickou energii!</a:t>
            </a:r>
          </a:p>
          <a:p>
            <a:pPr marL="0" indent="0">
              <a:buNone/>
            </a:pPr>
            <a:r>
              <a:rPr lang="cs-CZ" dirty="0">
                <a:latin typeface="+mj-lt"/>
              </a:rPr>
              <a:t>Čím více CO₂ v atmosféře, tím více tepelného záření v atmosféře → vyšší teplota</a:t>
            </a:r>
          </a:p>
          <a:p>
            <a:pPr marL="0" indent="0">
              <a:buNone/>
            </a:pPr>
            <a:r>
              <a:rPr lang="cs-CZ" dirty="0">
                <a:hlinkClick r:id="rId4"/>
              </a:rPr>
              <a:t>https://www.nature.com/articles/nature14240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cs-CZ" dirty="0"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6990D9D6-C649-4981-B886-37E3680AB8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51201" y="2372411"/>
            <a:ext cx="3887442" cy="747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4898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86325E-4B61-481C-BA06-4ABC7B9DA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Mechanické kmitání – shrnutí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FF307667-A28D-42DD-889B-472B299725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721" y="2336873"/>
            <a:ext cx="10349629" cy="42152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dirty="0">
                <a:solidFill>
                  <a:schemeClr val="tx2">
                    <a:lumMod val="50000"/>
                  </a:schemeClr>
                </a:solidFill>
              </a:rPr>
              <a:t>Každá soustava (i molekula) má svoji rezonanční frekvenci</a:t>
            </a:r>
          </a:p>
          <a:p>
            <a:pPr marL="0" indent="0">
              <a:buNone/>
            </a:pPr>
            <a:endParaRPr lang="cs-CZ" sz="500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2800" dirty="0" err="1">
                <a:solidFill>
                  <a:schemeClr val="tx2">
                    <a:lumMod val="50000"/>
                  </a:schemeClr>
                </a:solidFill>
              </a:rPr>
              <a:t>Rezonanční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</a:rPr>
              <a:t>frekvence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</a:rPr>
              <a:t>molekuly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</a:rPr>
              <a:t> je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</a:rPr>
              <a:t>taková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</a:rPr>
              <a:t>frekvence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</a:rPr>
              <a:t>elektromagnetického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</a:rPr>
              <a:t>záření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</a:rPr>
              <a:t>při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</a:rPr>
              <a:t>které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</a:rPr>
              <a:t>molekula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</a:rPr>
              <a:t>nejúčinněji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</a:rPr>
              <a:t>absorbuje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</a:rPr>
              <a:t>energii</a:t>
            </a:r>
            <a:endParaRPr lang="cs-CZ" sz="2800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cs-CZ" sz="500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cs-CZ" sz="2800" dirty="0"/>
              <a:t>Pokud </a:t>
            </a:r>
            <a:r>
              <a:rPr lang="en-US" sz="2800" b="1" dirty="0" err="1"/>
              <a:t>molekula</a:t>
            </a:r>
            <a:r>
              <a:rPr lang="en-US" sz="2800" b="1" dirty="0"/>
              <a:t> </a:t>
            </a:r>
            <a:r>
              <a:rPr lang="en-US" sz="2800" b="1" dirty="0" err="1"/>
              <a:t>absorbuje</a:t>
            </a:r>
            <a:r>
              <a:rPr lang="en-US" sz="2800" b="1" dirty="0"/>
              <a:t> </a:t>
            </a:r>
            <a:r>
              <a:rPr lang="en-US" sz="2800" b="1" dirty="0" err="1"/>
              <a:t>infračervené</a:t>
            </a:r>
            <a:r>
              <a:rPr lang="en-US" sz="2800" b="1" dirty="0"/>
              <a:t> </a:t>
            </a:r>
            <a:r>
              <a:rPr lang="en-US" sz="2800" b="1" dirty="0" err="1"/>
              <a:t>záření</a:t>
            </a:r>
            <a:r>
              <a:rPr lang="en-US" sz="2800" dirty="0"/>
              <a:t>, </a:t>
            </a:r>
            <a:r>
              <a:rPr lang="cs-CZ" sz="2800" dirty="0"/>
              <a:t>můžeme ji identifikovat </a:t>
            </a:r>
            <a:r>
              <a:rPr lang="en-US" sz="2800" dirty="0" err="1"/>
              <a:t>pomocí</a:t>
            </a:r>
            <a:r>
              <a:rPr lang="en-US" sz="2800" dirty="0"/>
              <a:t> </a:t>
            </a:r>
            <a:r>
              <a:rPr lang="en-US" sz="2800" b="1" dirty="0"/>
              <a:t>IR </a:t>
            </a:r>
            <a:r>
              <a:rPr lang="en-US" sz="2800" b="1" dirty="0" err="1"/>
              <a:t>spektroskopie</a:t>
            </a:r>
            <a:endParaRPr lang="cs-CZ" sz="28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A1E5AE1-4890-40F8-9EB0-FE99A900091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11" t="15526" r="76878" b="14539"/>
          <a:stretch/>
        </p:blipFill>
        <p:spPr>
          <a:xfrm>
            <a:off x="9257862" y="844117"/>
            <a:ext cx="1036320" cy="89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6727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8D2EB0-B1CF-005D-A9D1-F51AB73DFE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A4FA91-65A0-F0C8-AF72-B1B10A968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Mechanické kmitání</a:t>
            </a:r>
            <a:endParaRPr lang="cs-CZ" sz="4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755982B-769C-22C5-C5B2-F00CC8AC78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11" t="15526" r="76878" b="14539"/>
          <a:stretch/>
        </p:blipFill>
        <p:spPr>
          <a:xfrm>
            <a:off x="9257862" y="844117"/>
            <a:ext cx="1036320" cy="89916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61D3166F-856C-77E5-CDB2-C32342D799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9678" y="2139404"/>
            <a:ext cx="8192643" cy="4582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2708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86325E-4B61-481C-BA06-4ABC7B9DA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Mechanické kmitání</a:t>
            </a:r>
            <a:endParaRPr lang="cs-CZ" sz="4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A1E5AE1-4890-40F8-9EB0-FE99A900091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11" t="15526" r="76878" b="14539"/>
          <a:stretch/>
        </p:blipFill>
        <p:spPr>
          <a:xfrm>
            <a:off x="9257862" y="844117"/>
            <a:ext cx="1036320" cy="899160"/>
          </a:xfrm>
          <a:prstGeom prst="rect">
            <a:avLst/>
          </a:prstGeom>
        </p:spPr>
      </p:pic>
      <p:pic>
        <p:nvPicPr>
          <p:cNvPr id="1026" name="Picture 2" descr="Výstupní obrázek">
            <a:extLst>
              <a:ext uri="{FF2B5EF4-FFF2-40B4-BE49-F238E27FC236}">
                <a16:creationId xmlns:a16="http://schemas.microsoft.com/office/drawing/2014/main" id="{96AEC47B-E5B9-6B24-B670-C80D2CE5A0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768" y="2500882"/>
            <a:ext cx="10036629" cy="3997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14998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94F325-4778-77FB-F217-91513A7900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F64D042-AA5A-63A8-5806-1118D967C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Mechanické kmitání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731FA65-2948-A1BC-73AE-B83597DAB7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11" t="15526" r="76878" b="14539"/>
          <a:stretch/>
        </p:blipFill>
        <p:spPr>
          <a:xfrm>
            <a:off x="9257862" y="844117"/>
            <a:ext cx="1036320" cy="899160"/>
          </a:xfrm>
          <a:prstGeom prst="rect">
            <a:avLst/>
          </a:prstGeom>
        </p:spPr>
      </p:pic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66683FEE-1BC8-80EE-0673-DE03B54868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721" y="2336872"/>
            <a:ext cx="10811165" cy="45211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Pr</a:t>
            </a:r>
            <a:r>
              <a:rPr lang="cs-CZ" b="1" dirty="0"/>
              <a:t>o frekvenci kmitavého pohybu platí:</a:t>
            </a:r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ovéPole 2">
                <a:extLst>
                  <a:ext uri="{FF2B5EF4-FFF2-40B4-BE49-F238E27FC236}">
                    <a16:creationId xmlns:a16="http://schemas.microsoft.com/office/drawing/2014/main" id="{DF87FF07-4ED9-A0E1-F47A-AE097E8109B6}"/>
                  </a:ext>
                </a:extLst>
              </p:cNvPr>
              <p:cNvSpPr txBox="1"/>
              <p:nvPr/>
            </p:nvSpPr>
            <p:spPr>
              <a:xfrm>
                <a:off x="4869693" y="3539502"/>
                <a:ext cx="1975220" cy="13640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cs-CZ" sz="30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cs-CZ" sz="3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3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3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cs-CZ" sz="3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cs-CZ" sz="3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rad>
                        <m:radPr>
                          <m:degHide m:val="on"/>
                          <m:ctrlPr>
                            <a:rPr lang="cs-CZ" sz="30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cs-CZ" sz="3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30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num>
                            <m:den>
                              <m:r>
                                <a:rPr lang="cs-CZ" sz="30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cs-CZ" sz="3000" dirty="0"/>
              </a:p>
            </p:txBody>
          </p:sp>
        </mc:Choice>
        <mc:Fallback xmlns="">
          <p:sp>
            <p:nvSpPr>
              <p:cNvPr id="3" name="TextovéPole 2">
                <a:extLst>
                  <a:ext uri="{FF2B5EF4-FFF2-40B4-BE49-F238E27FC236}">
                    <a16:creationId xmlns:a16="http://schemas.microsoft.com/office/drawing/2014/main" id="{DF87FF07-4ED9-A0E1-F47A-AE097E8109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9693" y="3539502"/>
                <a:ext cx="1975220" cy="1364028"/>
              </a:xfrm>
              <a:prstGeom prst="rect">
                <a:avLst/>
              </a:prstGeom>
              <a:blipFill>
                <a:blip r:embed="rId3"/>
                <a:stretch>
                  <a:fillRect b="-44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960669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86325E-4B61-481C-BA06-4ABC7B9DA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Mechanické kmitání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A1E5AE1-4890-40F8-9EB0-FE99A90009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11" t="15526" r="76878" b="14539"/>
          <a:stretch/>
        </p:blipFill>
        <p:spPr>
          <a:xfrm>
            <a:off x="9257862" y="844117"/>
            <a:ext cx="1036320" cy="899160"/>
          </a:xfrm>
          <a:prstGeom prst="rect">
            <a:avLst/>
          </a:prstGeom>
        </p:spPr>
      </p:pic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24520061-D56A-4ACD-B01F-01456D94E1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721" y="2336872"/>
            <a:ext cx="10811165" cy="45211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/>
              <a:t>Může se molekula chovat jako oscilátor?</a:t>
            </a:r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ovéPole 2">
                <a:extLst>
                  <a:ext uri="{FF2B5EF4-FFF2-40B4-BE49-F238E27FC236}">
                    <a16:creationId xmlns:a16="http://schemas.microsoft.com/office/drawing/2014/main" id="{0BDF1C81-328D-BF43-D3CF-851BF79DFB6D}"/>
                  </a:ext>
                </a:extLst>
              </p:cNvPr>
              <p:cNvSpPr txBox="1"/>
              <p:nvPr/>
            </p:nvSpPr>
            <p:spPr>
              <a:xfrm>
                <a:off x="8318962" y="2516245"/>
                <a:ext cx="1975220" cy="13640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cs-CZ" sz="30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cs-CZ" sz="3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3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3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cs-CZ" sz="3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cs-CZ" sz="3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rad>
                        <m:radPr>
                          <m:degHide m:val="on"/>
                          <m:ctrlPr>
                            <a:rPr lang="cs-CZ" sz="30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cs-CZ" sz="3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30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num>
                            <m:den>
                              <m:r>
                                <a:rPr lang="cs-CZ" sz="30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cs-CZ" sz="3000" dirty="0"/>
              </a:p>
            </p:txBody>
          </p:sp>
        </mc:Choice>
        <mc:Fallback xmlns="">
          <p:sp>
            <p:nvSpPr>
              <p:cNvPr id="3" name="TextovéPole 2">
                <a:extLst>
                  <a:ext uri="{FF2B5EF4-FFF2-40B4-BE49-F238E27FC236}">
                    <a16:creationId xmlns:a16="http://schemas.microsoft.com/office/drawing/2014/main" id="{0BDF1C81-328D-BF43-D3CF-851BF79DFB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8962" y="2516245"/>
                <a:ext cx="1975220" cy="136402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8" name="Picture 2" descr="Vygenerovaný obrázek">
            <a:extLst>
              <a:ext uri="{FF2B5EF4-FFF2-40B4-BE49-F238E27FC236}">
                <a16:creationId xmlns:a16="http://schemas.microsoft.com/office/drawing/2014/main" id="{7D05A2D1-12A6-5B13-3B65-1E19675D38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721" y="2969686"/>
            <a:ext cx="2090057" cy="3135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Zástupný symbol pro obsah 2">
                <a:extLst>
                  <a:ext uri="{FF2B5EF4-FFF2-40B4-BE49-F238E27FC236}">
                    <a16:creationId xmlns:a16="http://schemas.microsoft.com/office/drawing/2014/main" id="{57F9CDF5-6898-EA1B-D63E-2086B3D1C68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18721" y="3142875"/>
                <a:ext cx="10811165" cy="452112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cs-CZ" dirty="0"/>
                  <a:t>Molekula </a:t>
                </a:r>
                <a:r>
                  <a:rPr lang="cs-CZ" dirty="0" err="1"/>
                  <a:t>HCl</a:t>
                </a:r>
                <a:r>
                  <a:rPr lang="cs-CZ" dirty="0"/>
                  <a:t>: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cs-CZ" dirty="0"/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cs-CZ" dirty="0"/>
                  <a:t>Atom H je mnohem lehčí než atom Cl</a:t>
                </a:r>
              </a:p>
              <a:p>
                <a:r>
                  <a:rPr lang="cs-CZ" dirty="0"/>
                  <a:t>Budeme uvažovat že </a:t>
                </a:r>
                <a14:m>
                  <m:oMath xmlns:m="http://schemas.openxmlformats.org/officeDocument/2006/math">
                    <m:r>
                      <a:rPr lang="cs-CZ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cs-CZ" i="1" dirty="0" smtClean="0">
                        <a:latin typeface="Cambria Math" panose="02040503050406030204" pitchFamily="18" charset="0"/>
                      </a:rPr>
                      <m:t> =</m:t>
                    </m:r>
                    <m:sSub>
                      <m:sSubPr>
                        <m:ctrlPr>
                          <a:rPr lang="cs-CZ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cs-CZ" b="0" i="0" dirty="0" smtClean="0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</m:oMath>
                </a14:m>
                <a:endParaRPr lang="cs-CZ" dirty="0"/>
              </a:p>
              <a:p>
                <a:r>
                  <a:rPr lang="cs-CZ" dirty="0"/>
                  <a:t>Pokud zjistíme i </a:t>
                </a:r>
                <a14:m>
                  <m:oMath xmlns:m="http://schemas.openxmlformats.org/officeDocument/2006/math">
                    <m:r>
                      <a:rPr lang="cs-CZ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cs-CZ" dirty="0"/>
                  <a:t>, můžeme se pokusit spočítat </a:t>
                </a:r>
                <a14:m>
                  <m:oMath xmlns:m="http://schemas.openxmlformats.org/officeDocument/2006/math">
                    <m:r>
                      <a:rPr lang="cs-CZ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5" name="Zástupný symbol pro obsah 2">
                <a:extLst>
                  <a:ext uri="{FF2B5EF4-FFF2-40B4-BE49-F238E27FC236}">
                    <a16:creationId xmlns:a16="http://schemas.microsoft.com/office/drawing/2014/main" id="{57F9CDF5-6898-EA1B-D63E-2086B3D1C6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8721" y="3142875"/>
                <a:ext cx="10811165" cy="4521127"/>
              </a:xfrm>
              <a:prstGeom prst="rect">
                <a:avLst/>
              </a:prstGeom>
              <a:blipFill>
                <a:blip r:embed="rId5"/>
                <a:stretch>
                  <a:fillRect l="-902" t="-1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19648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4BB67B-EA39-4D06-EA86-802E063D01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A90BF1-A225-A1B2-DE10-6EDC541EB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Mechanické kmitání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E217895C-107C-FFC2-E6D8-296F7169E7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11" t="15526" r="76878" b="14539"/>
          <a:stretch/>
        </p:blipFill>
        <p:spPr>
          <a:xfrm>
            <a:off x="9257862" y="844117"/>
            <a:ext cx="1036320" cy="899160"/>
          </a:xfrm>
          <a:prstGeom prst="rect">
            <a:avLst/>
          </a:prstGeom>
        </p:spPr>
      </p:pic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A102A0E3-921F-E773-25B1-85C3758E4D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721" y="2336872"/>
            <a:ext cx="10811165" cy="45211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/>
              <a:t>Může se molekula chovat jako oscilátor?</a:t>
            </a:r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ovéPole 2">
                <a:extLst>
                  <a:ext uri="{FF2B5EF4-FFF2-40B4-BE49-F238E27FC236}">
                    <a16:creationId xmlns:a16="http://schemas.microsoft.com/office/drawing/2014/main" id="{77239DB2-C06A-F1F1-B8D9-FDCAB68E4263}"/>
                  </a:ext>
                </a:extLst>
              </p:cNvPr>
              <p:cNvSpPr txBox="1"/>
              <p:nvPr/>
            </p:nvSpPr>
            <p:spPr>
              <a:xfrm>
                <a:off x="8318962" y="2516245"/>
                <a:ext cx="1975220" cy="13640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cs-CZ" sz="30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cs-CZ" sz="3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3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3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cs-CZ" sz="3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cs-CZ" sz="3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rad>
                        <m:radPr>
                          <m:degHide m:val="on"/>
                          <m:ctrlPr>
                            <a:rPr lang="cs-CZ" sz="30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cs-CZ" sz="3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30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num>
                            <m:den>
                              <m:r>
                                <a:rPr lang="cs-CZ" sz="30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cs-CZ" sz="3000" dirty="0"/>
              </a:p>
            </p:txBody>
          </p:sp>
        </mc:Choice>
        <mc:Fallback xmlns="">
          <p:sp>
            <p:nvSpPr>
              <p:cNvPr id="3" name="TextovéPole 2">
                <a:extLst>
                  <a:ext uri="{FF2B5EF4-FFF2-40B4-BE49-F238E27FC236}">
                    <a16:creationId xmlns:a16="http://schemas.microsoft.com/office/drawing/2014/main" id="{77239DB2-C06A-F1F1-B8D9-FDCAB68E42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8962" y="2516245"/>
                <a:ext cx="1975220" cy="136402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8" name="Picture 2" descr="Vygenerovaný obrázek">
            <a:extLst>
              <a:ext uri="{FF2B5EF4-FFF2-40B4-BE49-F238E27FC236}">
                <a16:creationId xmlns:a16="http://schemas.microsoft.com/office/drawing/2014/main" id="{6C3897B0-E91B-74C7-0AB4-4B6CB851DE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721" y="2969686"/>
            <a:ext cx="2090057" cy="3135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Zástupný symbol pro obsah 2">
                <a:extLst>
                  <a:ext uri="{FF2B5EF4-FFF2-40B4-BE49-F238E27FC236}">
                    <a16:creationId xmlns:a16="http://schemas.microsoft.com/office/drawing/2014/main" id="{76F8920F-4BE9-E5F5-A535-C845F2FB3F2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18721" y="3142875"/>
                <a:ext cx="8457329" cy="452112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cs-CZ" dirty="0"/>
                  <a:t>Molekula </a:t>
                </a:r>
                <a:r>
                  <a:rPr lang="cs-CZ" dirty="0" err="1"/>
                  <a:t>HCl</a:t>
                </a:r>
                <a:r>
                  <a:rPr lang="cs-CZ" dirty="0"/>
                  <a:t>: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cs-CZ" dirty="0"/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cs-CZ" dirty="0"/>
                  <a:t>Sílu interakce mezi molekulami popisuje Morseův potenciál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cs-CZ" dirty="0"/>
              </a:p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3500" b="0" i="1" smtClean="0"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cs-CZ" sz="35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35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cs-CZ" sz="35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cs-CZ" sz="35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35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cs-CZ" sz="35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sSup>
                        <m:sSupPr>
                          <m:ctrlPr>
                            <a:rPr lang="cs-CZ" sz="35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cs-CZ" sz="35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sz="3500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cs-CZ" sz="35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cs-CZ" sz="3500" b="0" i="0" smtClean="0">
                                      <a:latin typeface="Cambria Math" panose="02040503050406030204" pitchFamily="18" charset="0"/>
                                    </a:rPr>
                                    <m:t>e</m:t>
                                  </m:r>
                                </m:e>
                                <m:sup>
                                  <m:r>
                                    <a:rPr lang="cs-CZ" sz="35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cs-CZ" sz="35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d>
                                    <m:dPr>
                                      <m:ctrlPr>
                                        <a:rPr lang="cs-CZ" sz="35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cs-CZ" sz="3500" b="0" i="1" smtClean="0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  <m:r>
                                        <a:rPr lang="cs-CZ" sz="3500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cs-CZ" sz="35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cs-CZ" sz="3500" b="0" i="1" smtClean="0">
                                              <a:latin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e>
                                        <m:sub>
                                          <m:r>
                                            <a:rPr lang="cs-CZ" sz="3500" b="0" i="1" smtClean="0">
                                              <a:latin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sub>
                                      </m:sSub>
                                    </m:e>
                                  </m:d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cs-CZ" sz="35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cs-CZ" sz="3500" dirty="0"/>
              </a:p>
            </p:txBody>
          </p:sp>
        </mc:Choice>
        <mc:Fallback>
          <p:sp>
            <p:nvSpPr>
              <p:cNvPr id="5" name="Zástupný symbol pro obsah 2">
                <a:extLst>
                  <a:ext uri="{FF2B5EF4-FFF2-40B4-BE49-F238E27FC236}">
                    <a16:creationId xmlns:a16="http://schemas.microsoft.com/office/drawing/2014/main" id="{76F8920F-4BE9-E5F5-A535-C845F2FB3F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8721" y="3142875"/>
                <a:ext cx="8457329" cy="4521127"/>
              </a:xfrm>
              <a:prstGeom prst="rect">
                <a:avLst/>
              </a:prstGeom>
              <a:blipFill>
                <a:blip r:embed="rId5"/>
                <a:stretch>
                  <a:fillRect l="-1154" t="-1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31567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A151CD-6F83-4C23-AAA6-F8B3C038C1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0D01989-40BE-4D18-2FF4-666EEB45C1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Mechanické kmitání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ABBA202F-2D2E-056B-9C02-A97EFCAAE5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11" t="15526" r="76878" b="14539"/>
          <a:stretch/>
        </p:blipFill>
        <p:spPr>
          <a:xfrm>
            <a:off x="9257862" y="844117"/>
            <a:ext cx="1036320" cy="899160"/>
          </a:xfrm>
          <a:prstGeom prst="rect">
            <a:avLst/>
          </a:prstGeom>
        </p:spPr>
      </p:pic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A29C3A27-1B4F-A2D6-889F-DFC01B6922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721" y="2336872"/>
            <a:ext cx="10811165" cy="45211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/>
              <a:t>Může se molekula chovat jako oscilátor?</a:t>
            </a:r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098" name="Picture 2" descr="Vygenerovaný obrázek">
            <a:extLst>
              <a:ext uri="{FF2B5EF4-FFF2-40B4-BE49-F238E27FC236}">
                <a16:creationId xmlns:a16="http://schemas.microsoft.com/office/drawing/2014/main" id="{0834691C-A458-23B2-5936-3BB3300254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721" y="2969686"/>
            <a:ext cx="2090057" cy="3135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2981A9FA-944B-BA08-0BB9-01DAAE12FE2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24200"/>
          <a:stretch/>
        </p:blipFill>
        <p:spPr>
          <a:xfrm>
            <a:off x="4413979" y="4898571"/>
            <a:ext cx="4892593" cy="943223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72D61EA3-EF24-5D74-07D4-1F1BEB01C6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85428" y="2850439"/>
            <a:ext cx="7673715" cy="3698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4453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E5C92B-8F8F-537C-AFA8-E6593B541B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E2997E-CEDB-AB17-8C10-4B2F84313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Mechanické kmitání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089D90B-A843-FCFE-CD78-0422687078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11" t="15526" r="76878" b="14539"/>
          <a:stretch/>
        </p:blipFill>
        <p:spPr>
          <a:xfrm>
            <a:off x="9257862" y="844117"/>
            <a:ext cx="1036320" cy="899160"/>
          </a:xfrm>
          <a:prstGeom prst="rect">
            <a:avLst/>
          </a:prstGeom>
        </p:spPr>
      </p:pic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84F83551-A2AB-3FCC-D2BE-940262ADC9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721" y="2336872"/>
            <a:ext cx="10811165" cy="45211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/>
              <a:t>Může se molekula chovat jako oscilátor?</a:t>
            </a:r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ovéPole 2">
                <a:extLst>
                  <a:ext uri="{FF2B5EF4-FFF2-40B4-BE49-F238E27FC236}">
                    <a16:creationId xmlns:a16="http://schemas.microsoft.com/office/drawing/2014/main" id="{FBF165FA-1218-F9C7-51D3-02617A428D6C}"/>
                  </a:ext>
                </a:extLst>
              </p:cNvPr>
              <p:cNvSpPr txBox="1"/>
              <p:nvPr/>
            </p:nvSpPr>
            <p:spPr>
              <a:xfrm>
                <a:off x="8318962" y="2516245"/>
                <a:ext cx="1975220" cy="13640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cs-CZ" sz="30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cs-CZ" sz="3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3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3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cs-CZ" sz="3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cs-CZ" sz="3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rad>
                        <m:radPr>
                          <m:degHide m:val="on"/>
                          <m:ctrlPr>
                            <a:rPr lang="cs-CZ" sz="30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cs-CZ" sz="3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30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num>
                            <m:den>
                              <m:r>
                                <a:rPr lang="cs-CZ" sz="30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cs-CZ" sz="3000" dirty="0"/>
              </a:p>
            </p:txBody>
          </p:sp>
        </mc:Choice>
        <mc:Fallback xmlns="">
          <p:sp>
            <p:nvSpPr>
              <p:cNvPr id="3" name="TextovéPole 2">
                <a:extLst>
                  <a:ext uri="{FF2B5EF4-FFF2-40B4-BE49-F238E27FC236}">
                    <a16:creationId xmlns:a16="http://schemas.microsoft.com/office/drawing/2014/main" id="{FBF165FA-1218-F9C7-51D3-02617A428D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8962" y="2516245"/>
                <a:ext cx="1975220" cy="136402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8" name="Picture 2" descr="Vygenerovaný obrázek">
            <a:extLst>
              <a:ext uri="{FF2B5EF4-FFF2-40B4-BE49-F238E27FC236}">
                <a16:creationId xmlns:a16="http://schemas.microsoft.com/office/drawing/2014/main" id="{6EF4A1E3-05EF-4E0B-EBC4-CC41752207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721" y="2969686"/>
            <a:ext cx="2090057" cy="3135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Zástupný symbol pro obsah 2">
                <a:extLst>
                  <a:ext uri="{FF2B5EF4-FFF2-40B4-BE49-F238E27FC236}">
                    <a16:creationId xmlns:a16="http://schemas.microsoft.com/office/drawing/2014/main" id="{EBC09D7C-A25F-AD5B-95CE-ABE7C1C7714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18721" y="3142875"/>
                <a:ext cx="8387479" cy="452112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cs-CZ" dirty="0"/>
                  <a:t>Molekula </a:t>
                </a:r>
                <a:r>
                  <a:rPr lang="cs-CZ" dirty="0" err="1"/>
                  <a:t>HCl</a:t>
                </a:r>
                <a:r>
                  <a:rPr lang="cs-CZ" dirty="0"/>
                  <a:t>: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cs-CZ" dirty="0"/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cs-CZ" dirty="0"/>
                  <a:t>Sílu interakce mezi molekulami popisuje Morseův potenciál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cs-CZ" dirty="0"/>
                  <a:t>Dá se ukázat, že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cs-CZ" sz="500" b="0" i="1" dirty="0">
                  <a:latin typeface="Cambria Math" panose="02040503050406030204" pitchFamily="18" charset="0"/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=2</m:t>
                      </m:r>
                      <m:sSub>
                        <m:sSub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sSup>
                        <m:sSup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cs-CZ" dirty="0"/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cs-CZ" sz="500" dirty="0"/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cs-CZ" dirty="0"/>
                  <a:t> kde disociační energie: D</a:t>
                </a:r>
                <a:r>
                  <a:rPr lang="cs-CZ" baseline="-25000" dirty="0"/>
                  <a:t>e</a:t>
                </a:r>
                <a:r>
                  <a:rPr lang="cs-CZ" dirty="0"/>
                  <a:t>≈4,44 eV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cs-CZ" i="1" dirty="0"/>
                  <a:t> a</a:t>
                </a:r>
                <a:r>
                  <a:rPr lang="cs-CZ" dirty="0"/>
                  <a:t>≈1,87×10</a:t>
                </a:r>
                <a:r>
                  <a:rPr lang="cs-CZ" baseline="30000" dirty="0"/>
                  <a:t>10</a:t>
                </a:r>
                <a:r>
                  <a:rPr lang="cs-CZ" dirty="0"/>
                  <a:t> m</a:t>
                </a:r>
                <a:r>
                  <a:rPr lang="cs-CZ" baseline="30000" dirty="0"/>
                  <a:t>−1</a:t>
                </a:r>
                <a:r>
                  <a:rPr lang="cs-CZ" dirty="0"/>
                  <a:t> popisuje šířku minima</a:t>
                </a:r>
              </a:p>
            </p:txBody>
          </p:sp>
        </mc:Choice>
        <mc:Fallback>
          <p:sp>
            <p:nvSpPr>
              <p:cNvPr id="5" name="Zástupný symbol pro obsah 2">
                <a:extLst>
                  <a:ext uri="{FF2B5EF4-FFF2-40B4-BE49-F238E27FC236}">
                    <a16:creationId xmlns:a16="http://schemas.microsoft.com/office/drawing/2014/main" id="{EBC09D7C-A25F-AD5B-95CE-ABE7C1C771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8721" y="3142875"/>
                <a:ext cx="8387479" cy="4521127"/>
              </a:xfrm>
              <a:prstGeom prst="rect">
                <a:avLst/>
              </a:prstGeom>
              <a:blipFill>
                <a:blip r:embed="rId5"/>
                <a:stretch>
                  <a:fillRect l="-1163" t="-1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57682118"/>
      </p:ext>
    </p:extLst>
  </p:cSld>
  <p:clrMapOvr>
    <a:masterClrMapping/>
  </p:clrMapOvr>
</p:sld>
</file>

<file path=ppt/theme/theme1.xml><?xml version="1.0" encoding="utf-8"?>
<a:theme xmlns:a="http://schemas.openxmlformats.org/drawingml/2006/main" name="Berlín">
  <a:themeElements>
    <a:clrScheme name="Žlutá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Berlí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í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Žlutá">
    <a:dk1>
      <a:sysClr val="windowText" lastClr="000000"/>
    </a:dk1>
    <a:lt1>
      <a:sysClr val="window" lastClr="FFFFFF"/>
    </a:lt1>
    <a:dk2>
      <a:srgbClr val="39302A"/>
    </a:dk2>
    <a:lt2>
      <a:srgbClr val="E5DEDB"/>
    </a:lt2>
    <a:accent1>
      <a:srgbClr val="FFCA08"/>
    </a:accent1>
    <a:accent2>
      <a:srgbClr val="F8931D"/>
    </a:accent2>
    <a:accent3>
      <a:srgbClr val="CE8D3E"/>
    </a:accent3>
    <a:accent4>
      <a:srgbClr val="EC7016"/>
    </a:accent4>
    <a:accent5>
      <a:srgbClr val="E64823"/>
    </a:accent5>
    <a:accent6>
      <a:srgbClr val="9C6A6A"/>
    </a:accent6>
    <a:hlink>
      <a:srgbClr val="2998E3"/>
    </a:hlink>
    <a:folHlink>
      <a:srgbClr val="7F723D"/>
    </a:folHlink>
  </a:clrScheme>
</a:themeOverride>
</file>

<file path=ppt/theme/themeOverride2.xml><?xml version="1.0" encoding="utf-8"?>
<a:themeOverride xmlns:a="http://schemas.openxmlformats.org/drawingml/2006/main">
  <a:clrScheme name="Žlutá">
    <a:dk1>
      <a:sysClr val="windowText" lastClr="000000"/>
    </a:dk1>
    <a:lt1>
      <a:sysClr val="window" lastClr="FFFFFF"/>
    </a:lt1>
    <a:dk2>
      <a:srgbClr val="39302A"/>
    </a:dk2>
    <a:lt2>
      <a:srgbClr val="E5DEDB"/>
    </a:lt2>
    <a:accent1>
      <a:srgbClr val="FFCA08"/>
    </a:accent1>
    <a:accent2>
      <a:srgbClr val="F8931D"/>
    </a:accent2>
    <a:accent3>
      <a:srgbClr val="CE8D3E"/>
    </a:accent3>
    <a:accent4>
      <a:srgbClr val="EC7016"/>
    </a:accent4>
    <a:accent5>
      <a:srgbClr val="E64823"/>
    </a:accent5>
    <a:accent6>
      <a:srgbClr val="9C6A6A"/>
    </a:accent6>
    <a:hlink>
      <a:srgbClr val="2998E3"/>
    </a:hlink>
    <a:folHlink>
      <a:srgbClr val="7F723D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4183</TotalTime>
  <Words>778</Words>
  <Application>Microsoft Office PowerPoint</Application>
  <PresentationFormat>Širokoúhlá obrazovka</PresentationFormat>
  <Paragraphs>161</Paragraphs>
  <Slides>23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9" baseType="lpstr">
      <vt:lpstr>Arial</vt:lpstr>
      <vt:lpstr>Calibri</vt:lpstr>
      <vt:lpstr>Cambria</vt:lpstr>
      <vt:lpstr>Cambria Math</vt:lpstr>
      <vt:lpstr>Trebuchet MS</vt:lpstr>
      <vt:lpstr>Berlín</vt:lpstr>
      <vt:lpstr>  Fyzika pro chemiky  LS 2025</vt:lpstr>
      <vt:lpstr>Sylabus</vt:lpstr>
      <vt:lpstr>Mechanické kmitání</vt:lpstr>
      <vt:lpstr>Mechanické kmitání</vt:lpstr>
      <vt:lpstr>Mechanické kmitání</vt:lpstr>
      <vt:lpstr>Mechanické kmitání</vt:lpstr>
      <vt:lpstr>Mechanické kmitání</vt:lpstr>
      <vt:lpstr>Mechanické kmitání</vt:lpstr>
      <vt:lpstr>Mechanické kmitání</vt:lpstr>
      <vt:lpstr>Mechanické kmitání</vt:lpstr>
      <vt:lpstr>Mechanické kmitání</vt:lpstr>
      <vt:lpstr>Mechanické kmitání</vt:lpstr>
      <vt:lpstr>Mechanické kmitání</vt:lpstr>
      <vt:lpstr>Mechanické kmitání</vt:lpstr>
      <vt:lpstr>Mechanické kmitání</vt:lpstr>
      <vt:lpstr>Mechanické kmitání</vt:lpstr>
      <vt:lpstr>Mechanické kmitání</vt:lpstr>
      <vt:lpstr>Mechanické kmitání</vt:lpstr>
      <vt:lpstr>Mechanické kmitání</vt:lpstr>
      <vt:lpstr>Mechanické kmitání</vt:lpstr>
      <vt:lpstr>Mechanické kmitání</vt:lpstr>
      <vt:lpstr>Mechanické kmitání</vt:lpstr>
      <vt:lpstr>Mechanické kmitání – shrnutí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Diplomová práce  Hvězdy ve středoškolské fyzice</dc:title>
  <dc:creator>Týna</dc:creator>
  <cp:lastModifiedBy>BlackHole MainFrame</cp:lastModifiedBy>
  <cp:revision>190</cp:revision>
  <dcterms:created xsi:type="dcterms:W3CDTF">2017-06-07T17:41:57Z</dcterms:created>
  <dcterms:modified xsi:type="dcterms:W3CDTF">2025-04-07T19:09:35Z</dcterms:modified>
</cp:coreProperties>
</file>