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8"/>
  </p:notesMasterIdLst>
  <p:sldIdLst>
    <p:sldId id="256" r:id="rId2"/>
    <p:sldId id="342" r:id="rId3"/>
    <p:sldId id="450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9" r:id="rId21"/>
    <p:sldId id="470" r:id="rId22"/>
    <p:sldId id="471" r:id="rId23"/>
    <p:sldId id="472" r:id="rId24"/>
    <p:sldId id="473" r:id="rId25"/>
    <p:sldId id="449" r:id="rId26"/>
    <p:sldId id="4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légr Jan, doc. RNDr." initials="ŠJdR" lastIdx="1" clrIdx="0">
    <p:extLst>
      <p:ext uri="{19B8F6BF-5375-455C-9EA6-DF929625EA0E}">
        <p15:presenceInfo xmlns:p15="http://schemas.microsoft.com/office/powerpoint/2012/main" userId="Šlégr Jan, doc. RN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4D0"/>
    <a:srgbClr val="E9E5E2"/>
    <a:srgbClr val="E2DEDB"/>
    <a:srgbClr val="F0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456" autoAdjust="0"/>
  </p:normalViewPr>
  <p:slideViewPr>
    <p:cSldViewPr snapToGrid="0">
      <p:cViewPr varScale="1">
        <p:scale>
          <a:sx n="120" d="100"/>
          <a:sy n="120" d="100"/>
        </p:scale>
        <p:origin x="2347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6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6T10:25:24.28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63B2F-AF0F-4C7F-BD65-F7FEB7F70C0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4A462-9439-4961-A44B-4A8B9910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peistemiologickém</a:t>
            </a:r>
            <a:r>
              <a:rPr lang="en-US" dirty="0"/>
              <a:t> </a:t>
            </a:r>
            <a:r>
              <a:rPr lang="en-US" dirty="0" err="1"/>
              <a:t>paradigmatu</a:t>
            </a:r>
            <a:r>
              <a:rPr lang="en-US" dirty="0"/>
              <a:t> </a:t>
            </a:r>
            <a:r>
              <a:rPr lang="en-US" dirty="0" err="1"/>
              <a:t>získávání</a:t>
            </a:r>
            <a:r>
              <a:rPr lang="en-US" dirty="0"/>
              <a:t> </a:t>
            </a:r>
            <a:r>
              <a:rPr lang="en-US" dirty="0" err="1"/>
              <a:t>znalostí</a:t>
            </a:r>
            <a:r>
              <a:rPr lang="en-US" dirty="0"/>
              <a:t> </a:t>
            </a:r>
            <a:r>
              <a:rPr lang="en-US" dirty="0" err="1"/>
              <a:t>metodickou</a:t>
            </a:r>
            <a:r>
              <a:rPr lang="en-US" dirty="0"/>
              <a:t> a </a:t>
            </a:r>
            <a:r>
              <a:rPr lang="en-US" dirty="0" err="1"/>
              <a:t>empirickou</a:t>
            </a:r>
            <a:r>
              <a:rPr lang="en-US" dirty="0"/>
              <a:t> </a:t>
            </a:r>
            <a:r>
              <a:rPr lang="en-US" dirty="0" err="1"/>
              <a:t>falzifikací</a:t>
            </a:r>
            <a:r>
              <a:rPr lang="en-US" dirty="0"/>
              <a:t> </a:t>
            </a:r>
            <a:r>
              <a:rPr lang="en-US" dirty="0" err="1"/>
              <a:t>hypotéz</a:t>
            </a:r>
            <a:r>
              <a:rPr lang="en-US" dirty="0"/>
              <a:t> pro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teorií</a:t>
            </a:r>
            <a:r>
              <a:rPr lang="en-US" dirty="0"/>
              <a:t> </a:t>
            </a:r>
            <a:r>
              <a:rPr lang="en-US" dirty="0" err="1"/>
              <a:t>založených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důkazech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řetězce</a:t>
            </a:r>
            <a:r>
              <a:rPr lang="en-US" dirty="0"/>
              <a:t> se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proplétat</a:t>
            </a:r>
            <a:r>
              <a:rPr lang="en-US" dirty="0"/>
              <a:t> a </a:t>
            </a:r>
            <a:r>
              <a:rPr lang="en-US" dirty="0" err="1"/>
              <a:t>vytvářet</a:t>
            </a:r>
            <a:r>
              <a:rPr lang="en-US" dirty="0"/>
              <a:t> </a:t>
            </a:r>
            <a:r>
              <a:rPr lang="en-US" dirty="0" err="1"/>
              <a:t>silnější</a:t>
            </a:r>
            <a:r>
              <a:rPr lang="en-US" dirty="0"/>
              <a:t> </a:t>
            </a:r>
            <a:r>
              <a:rPr lang="en-US" dirty="0" err="1"/>
              <a:t>mechanickou</a:t>
            </a:r>
            <a:r>
              <a:rPr lang="en-US" dirty="0"/>
              <a:t> </a:t>
            </a:r>
            <a:r>
              <a:rPr lang="en-US" dirty="0" err="1"/>
              <a:t>síť</a:t>
            </a:r>
            <a:r>
              <a:rPr lang="en-US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9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7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0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91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7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32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38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6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95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4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7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7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0030-AF8C-41E6-AF78-85ACCEE9938F}" type="datetimeFigureOut">
              <a:rPr lang="cs-CZ" smtClean="0"/>
              <a:t>8.4.2025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E8276-AB6F-4CA8-A9EC-E4DC0D21D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" y="1291054"/>
            <a:ext cx="8958227" cy="2659378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pro chemiky </a:t>
            </a:r>
            <a:b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 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EFCD3E-2F86-4C41-8302-4F386082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5801" y="2769084"/>
            <a:ext cx="3046199" cy="2451312"/>
          </a:xfr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14000"/>
              </a:lnSpc>
            </a:pPr>
            <a:r>
              <a:rPr lang="cs-CZ" sz="3000" b="1" dirty="0"/>
              <a:t>Jan Šlégr</a:t>
            </a:r>
          </a:p>
          <a:p>
            <a:pPr algn="ctr" defTabSz="457200">
              <a:lnSpc>
                <a:spcPct val="114000"/>
              </a:lnSpc>
            </a:pPr>
            <a:r>
              <a:rPr lang="cs-CZ" sz="2500" b="1" dirty="0"/>
              <a:t>jan.slegr@uhk.cz</a:t>
            </a:r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FBCBDC-ADDA-4C03-BD25-68CA57DB17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" t="15526" r="76878" b="14539"/>
          <a:stretch/>
        </p:blipFill>
        <p:spPr>
          <a:xfrm>
            <a:off x="7322092" y="480060"/>
            <a:ext cx="1036320" cy="8991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43202A-C5BA-46D0-B827-9768495D235C}"/>
              </a:ext>
            </a:extLst>
          </p:cNvPr>
          <p:cNvSpPr txBox="1"/>
          <p:nvPr/>
        </p:nvSpPr>
        <p:spPr>
          <a:xfrm>
            <a:off x="8411751" y="586740"/>
            <a:ext cx="3431339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/>
              <a:t>Univerzita Hradec Králové</a:t>
            </a:r>
          </a:p>
          <a:p>
            <a:pPr>
              <a:lnSpc>
                <a:spcPct val="114000"/>
              </a:lnSpc>
            </a:pPr>
            <a:r>
              <a:rPr lang="cs-CZ" sz="2000" b="1" dirty="0"/>
              <a:t>Přírodovědecká fakulta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2A9FE1-5727-411B-B2B0-6FDB9621CD9B}"/>
              </a:ext>
            </a:extLst>
          </p:cNvPr>
          <p:cNvSpPr/>
          <p:nvPr/>
        </p:nvSpPr>
        <p:spPr>
          <a:xfrm>
            <a:off x="6391" y="4558676"/>
            <a:ext cx="89582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Přednáška 9</a:t>
            </a:r>
          </a:p>
          <a:p>
            <a:pPr algn="ctr"/>
            <a:r>
              <a:rPr lang="cs-CZ" sz="4000" dirty="0"/>
              <a:t>Základy optických metod</a:t>
            </a:r>
          </a:p>
          <a:p>
            <a:pPr algn="ctr"/>
            <a:endParaRPr lang="cs-CZ" sz="4000" dirty="0"/>
          </a:p>
          <a:p>
            <a:pPr algn="ctr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8309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6845191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Lambertův-Beerův zákon (zákon absorpce)</a:t>
                </a:r>
              </a:p>
              <a:p>
                <a:r>
                  <a:rPr lang="cs-CZ" dirty="0"/>
                  <a:t>V praxi se měří na spektrofotometru</a:t>
                </a:r>
              </a:p>
              <a:p>
                <a:r>
                  <a:rPr lang="cs-CZ" dirty="0"/>
                  <a:t>Absorbance je poměr intenzit světla</a:t>
                </a:r>
              </a:p>
              <a:p>
                <a:endParaRPr lang="cs-CZ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​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K</a:t>
                </a:r>
                <a:r>
                  <a:rPr lang="en-US" dirty="0" err="1"/>
                  <a:t>vantitativní</a:t>
                </a:r>
                <a:r>
                  <a:rPr lang="en-US" dirty="0"/>
                  <a:t> </a:t>
                </a:r>
                <a:r>
                  <a:rPr lang="en-US" dirty="0" err="1"/>
                  <a:t>analýz</a:t>
                </a:r>
                <a:r>
                  <a:rPr lang="cs-CZ" dirty="0"/>
                  <a:t>a</a:t>
                </a:r>
                <a:r>
                  <a:rPr lang="en-US" dirty="0"/>
                  <a:t> </a:t>
                </a:r>
                <a:r>
                  <a:rPr lang="en-US" dirty="0" err="1"/>
                  <a:t>koncentrací</a:t>
                </a:r>
                <a:r>
                  <a:rPr lang="en-US" dirty="0"/>
                  <a:t> </a:t>
                </a:r>
                <a:r>
                  <a:rPr lang="en-US" dirty="0" err="1"/>
                  <a:t>iontů</a:t>
                </a:r>
                <a:r>
                  <a:rPr lang="en-US" dirty="0"/>
                  <a:t>, 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:r>
                  <a:rPr lang="cs-CZ" sz="1200" dirty="0"/>
                  <a:t> </a:t>
                </a:r>
                <a:r>
                  <a:rPr lang="en-US" dirty="0" err="1"/>
                  <a:t>barviv</a:t>
                </a:r>
                <a:r>
                  <a:rPr lang="en-US" dirty="0"/>
                  <a:t>, </a:t>
                </a:r>
                <a:r>
                  <a:rPr lang="en-US" dirty="0" err="1"/>
                  <a:t>proteinů</a:t>
                </a:r>
                <a:r>
                  <a:rPr lang="cs-CZ" dirty="0"/>
                  <a:t>…</a:t>
                </a:r>
              </a:p>
              <a:p>
                <a:r>
                  <a:rPr lang="en-US" dirty="0" err="1"/>
                  <a:t>Využívá</a:t>
                </a:r>
                <a:r>
                  <a:rPr lang="en-US" dirty="0"/>
                  <a:t> se </a:t>
                </a:r>
                <a:r>
                  <a:rPr lang="en-US" dirty="0" err="1"/>
                  <a:t>i</a:t>
                </a:r>
                <a:r>
                  <a:rPr lang="en-US" dirty="0"/>
                  <a:t> v </a:t>
                </a:r>
                <a:r>
                  <a:rPr lang="en-US" dirty="0" err="1"/>
                  <a:t>medicíně</a:t>
                </a:r>
                <a:r>
                  <a:rPr lang="cs-CZ" dirty="0"/>
                  <a:t> – m</a:t>
                </a:r>
                <a:r>
                  <a:rPr lang="en-US" dirty="0" err="1"/>
                  <a:t>ěření</a:t>
                </a:r>
                <a:r>
                  <a:rPr lang="en-US" dirty="0"/>
                  <a:t> </a:t>
                </a:r>
                <a:r>
                  <a:rPr lang="en-US" dirty="0" err="1"/>
                  <a:t>hemoglobinu</a:t>
                </a:r>
                <a:r>
                  <a:rPr lang="en-US" dirty="0"/>
                  <a:t> </a:t>
                </a:r>
                <a:br>
                  <a:rPr lang="cs-CZ" dirty="0"/>
                </a:br>
                <a:r>
                  <a:rPr lang="en-US" dirty="0"/>
                  <a:t>v </a:t>
                </a:r>
                <a:r>
                  <a:rPr lang="en-US" dirty="0" err="1"/>
                  <a:t>krvi</a:t>
                </a:r>
                <a:endParaRPr lang="cs-CZ" dirty="0"/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6845191" cy="4521127"/>
              </a:xfrm>
              <a:blipFill>
                <a:blip r:embed="rId3"/>
                <a:stretch>
                  <a:fillRect l="-1603" t="-2156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elektronika, Elektronické zařízení, přístroj, Domácí spotřebič&#10;&#10;Popis byl vytvořen automaticky">
            <a:extLst>
              <a:ext uri="{FF2B5EF4-FFF2-40B4-BE49-F238E27FC236}">
                <a16:creationId xmlns:a16="http://schemas.microsoft.com/office/drawing/2014/main" id="{D784207D-8C15-44F4-BB62-C4B43D093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2831061"/>
            <a:ext cx="4801443" cy="32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6845191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Lambertův-Beerův zákon (zákon absorpce)</a:t>
            </a:r>
          </a:p>
          <a:p>
            <a:r>
              <a:rPr lang="cs-CZ" dirty="0"/>
              <a:t>Kdy to moc nefunguje?</a:t>
            </a:r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b="1" dirty="0" err="1"/>
              <a:t>vysokých</a:t>
            </a:r>
            <a:r>
              <a:rPr lang="en-US" b="1" dirty="0"/>
              <a:t> </a:t>
            </a:r>
            <a:r>
              <a:rPr lang="en-US" b="1" dirty="0" err="1"/>
              <a:t>koncentracích</a:t>
            </a:r>
            <a:r>
              <a:rPr lang="en-US" dirty="0"/>
              <a:t> (</a:t>
            </a:r>
            <a:r>
              <a:rPr lang="en-US" dirty="0" err="1"/>
              <a:t>interakce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molekulami</a:t>
            </a:r>
            <a:r>
              <a:rPr lang="en-US" dirty="0"/>
              <a:t>, </a:t>
            </a:r>
            <a:r>
              <a:rPr lang="en-US" dirty="0" err="1"/>
              <a:t>rozptyl</a:t>
            </a:r>
            <a:r>
              <a:rPr lang="en-US" dirty="0"/>
              <a:t> </a:t>
            </a:r>
            <a:r>
              <a:rPr lang="en-US" dirty="0" err="1"/>
              <a:t>světla</a:t>
            </a:r>
            <a:r>
              <a:rPr lang="en-US" dirty="0"/>
              <a:t>)</a:t>
            </a:r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b="1" dirty="0" err="1"/>
              <a:t>chemické</a:t>
            </a:r>
            <a:r>
              <a:rPr lang="en-US" b="1" dirty="0"/>
              <a:t> </a:t>
            </a:r>
            <a:r>
              <a:rPr lang="en-US" b="1" dirty="0" err="1"/>
              <a:t>reakci</a:t>
            </a:r>
            <a:r>
              <a:rPr lang="en-US" dirty="0"/>
              <a:t> v </a:t>
            </a:r>
            <a:r>
              <a:rPr lang="en-US" dirty="0" err="1"/>
              <a:t>průběhu</a:t>
            </a:r>
            <a:r>
              <a:rPr lang="en-US" dirty="0"/>
              <a:t> </a:t>
            </a:r>
            <a:r>
              <a:rPr lang="en-US" dirty="0" err="1"/>
              <a:t>měření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změna</a:t>
            </a:r>
            <a:r>
              <a:rPr lang="en-US" dirty="0"/>
              <a:t> pH, </a:t>
            </a:r>
            <a:r>
              <a:rPr lang="en-US" dirty="0" err="1"/>
              <a:t>oxidace</a:t>
            </a:r>
            <a:r>
              <a:rPr lang="en-US" dirty="0"/>
              <a:t>)</a:t>
            </a:r>
          </a:p>
          <a:p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b="1" dirty="0" err="1"/>
              <a:t>roztok</a:t>
            </a:r>
            <a:r>
              <a:rPr lang="en-US" b="1" dirty="0"/>
              <a:t> </a:t>
            </a:r>
            <a:r>
              <a:rPr lang="en-US" b="1" dirty="0" err="1"/>
              <a:t>silně</a:t>
            </a:r>
            <a:r>
              <a:rPr lang="en-US" b="1" dirty="0"/>
              <a:t> </a:t>
            </a:r>
            <a:r>
              <a:rPr lang="en-US" b="1" dirty="0" err="1"/>
              <a:t>rozptyluje</a:t>
            </a:r>
            <a:r>
              <a:rPr lang="en-US" b="1" dirty="0"/>
              <a:t> </a:t>
            </a:r>
            <a:r>
              <a:rPr lang="en-US" b="1" dirty="0" err="1"/>
              <a:t>světlo</a:t>
            </a:r>
            <a:endParaRPr lang="en-US" dirty="0"/>
          </a:p>
          <a:p>
            <a:endParaRPr lang="cs-CZ" dirty="0"/>
          </a:p>
        </p:txBody>
      </p:sp>
      <p:pic>
        <p:nvPicPr>
          <p:cNvPr id="5" name="Obrázek 4" descr="Obsah obrázku elektronika, Elektronické zařízení, přístroj, Domácí spotřebič&#10;&#10;Popis byl vytvořen automaticky">
            <a:extLst>
              <a:ext uri="{FF2B5EF4-FFF2-40B4-BE49-F238E27FC236}">
                <a16:creationId xmlns:a16="http://schemas.microsoft.com/office/drawing/2014/main" id="{D784207D-8C15-44F4-BB62-C4B43D09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2831061"/>
            <a:ext cx="4801443" cy="32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1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err="1"/>
              <a:t>Spektroskopické</a:t>
            </a:r>
            <a:r>
              <a:rPr lang="en-US" sz="2600" b="1" dirty="0"/>
              <a:t> </a:t>
            </a:r>
            <a:r>
              <a:rPr lang="en-US" sz="2600" b="1" dirty="0" err="1"/>
              <a:t>metody</a:t>
            </a:r>
            <a:r>
              <a:rPr lang="en-US" sz="2600" b="1" dirty="0"/>
              <a:t> v </a:t>
            </a:r>
            <a:r>
              <a:rPr lang="en-US" sz="2600" b="1" dirty="0" err="1"/>
              <a:t>chemii</a:t>
            </a:r>
            <a:endParaRPr lang="cs-CZ" sz="2600" b="1" dirty="0"/>
          </a:p>
          <a:p>
            <a:r>
              <a:rPr lang="en-US" dirty="0" err="1"/>
              <a:t>Spektroskopické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využívají</a:t>
            </a:r>
            <a:r>
              <a:rPr lang="en-US" dirty="0"/>
              <a:t> </a:t>
            </a:r>
            <a:r>
              <a:rPr lang="en-US" dirty="0" err="1"/>
              <a:t>interakce</a:t>
            </a:r>
            <a:r>
              <a:rPr lang="en-US" dirty="0"/>
              <a:t> </a:t>
            </a:r>
            <a:r>
              <a:rPr lang="en-US" dirty="0" err="1"/>
              <a:t>světla</a:t>
            </a:r>
            <a:r>
              <a:rPr lang="en-US" dirty="0"/>
              <a:t> s </a:t>
            </a:r>
            <a:r>
              <a:rPr lang="en-US" dirty="0" err="1"/>
              <a:t>látkou</a:t>
            </a:r>
            <a:r>
              <a:rPr lang="en-US" dirty="0"/>
              <a:t> k </a:t>
            </a:r>
            <a:r>
              <a:rPr lang="en-US" dirty="0" err="1"/>
              <a:t>identifikaci</a:t>
            </a:r>
            <a:r>
              <a:rPr lang="en-US" dirty="0"/>
              <a:t>, </a:t>
            </a:r>
            <a:r>
              <a:rPr lang="en-US" dirty="0" err="1"/>
              <a:t>strukturní</a:t>
            </a:r>
            <a:r>
              <a:rPr lang="en-US" dirty="0"/>
              <a:t> </a:t>
            </a:r>
            <a:r>
              <a:rPr lang="en-US" dirty="0" err="1"/>
              <a:t>analýze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kvantitativnímu</a:t>
            </a:r>
            <a:r>
              <a:rPr lang="en-US" dirty="0"/>
              <a:t> </a:t>
            </a:r>
            <a:r>
              <a:rPr lang="en-US" dirty="0" err="1"/>
              <a:t>stanovení</a:t>
            </a:r>
            <a:endParaRPr lang="en-US" dirty="0"/>
          </a:p>
          <a:p>
            <a:r>
              <a:rPr lang="en-US" b="1" dirty="0" err="1"/>
              <a:t>Základní</a:t>
            </a:r>
            <a:r>
              <a:rPr lang="en-US" b="1" dirty="0"/>
              <a:t> </a:t>
            </a:r>
            <a:r>
              <a:rPr lang="en-US" b="1" dirty="0" err="1"/>
              <a:t>princip</a:t>
            </a:r>
            <a:r>
              <a:rPr lang="en-US" b="1" dirty="0"/>
              <a:t>: </a:t>
            </a:r>
            <a:r>
              <a:rPr lang="en-US" dirty="0" err="1"/>
              <a:t>látka</a:t>
            </a:r>
            <a:r>
              <a:rPr lang="en-US" dirty="0"/>
              <a:t> </a:t>
            </a:r>
            <a:r>
              <a:rPr lang="en-US" dirty="0" err="1"/>
              <a:t>pohltí</a:t>
            </a:r>
            <a:r>
              <a:rPr lang="en-US" dirty="0"/>
              <a:t> (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vyzáří</a:t>
            </a:r>
            <a:r>
              <a:rPr lang="en-US" dirty="0"/>
              <a:t>) </a:t>
            </a:r>
            <a:r>
              <a:rPr lang="en-US" dirty="0" err="1"/>
              <a:t>záření</a:t>
            </a:r>
            <a:r>
              <a:rPr lang="en-US" dirty="0"/>
              <a:t> o </a:t>
            </a:r>
            <a:r>
              <a:rPr lang="en-US" dirty="0" err="1"/>
              <a:t>určité</a:t>
            </a:r>
            <a:r>
              <a:rPr lang="en-US" dirty="0"/>
              <a:t> </a:t>
            </a:r>
            <a:r>
              <a:rPr lang="en-US" dirty="0" err="1"/>
              <a:t>vlnové</a:t>
            </a:r>
            <a:r>
              <a:rPr lang="en-US" dirty="0"/>
              <a:t> </a:t>
            </a:r>
            <a:r>
              <a:rPr lang="en-US" dirty="0" err="1"/>
              <a:t>délce</a:t>
            </a:r>
            <a:r>
              <a:rPr lang="en-US" dirty="0"/>
              <a:t> → </a:t>
            </a:r>
            <a:r>
              <a:rPr lang="en-US" dirty="0" err="1"/>
              <a:t>vznikne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je </a:t>
            </a:r>
            <a:r>
              <a:rPr lang="en-US" dirty="0" err="1"/>
              <a:t>charakteristické</a:t>
            </a:r>
            <a:r>
              <a:rPr lang="en-US" dirty="0"/>
              <a:t> pro </a:t>
            </a:r>
            <a:r>
              <a:rPr lang="en-US" dirty="0" err="1"/>
              <a:t>danou</a:t>
            </a:r>
            <a:r>
              <a:rPr lang="en-US" dirty="0"/>
              <a:t> </a:t>
            </a:r>
            <a:r>
              <a:rPr lang="en-US" dirty="0" err="1"/>
              <a:t>molekulu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ion</a:t>
            </a:r>
          </a:p>
          <a:p>
            <a:pPr marL="0" lvl="0" indent="0">
              <a:buNone/>
            </a:pPr>
            <a:endParaRPr lang="cs-CZ" sz="2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5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err="1"/>
              <a:t>Spektroskopické</a:t>
            </a:r>
            <a:r>
              <a:rPr lang="en-US" sz="2600" b="1" dirty="0"/>
              <a:t> </a:t>
            </a:r>
            <a:r>
              <a:rPr lang="en-US" sz="2600" b="1" dirty="0" err="1"/>
              <a:t>metody</a:t>
            </a:r>
            <a:r>
              <a:rPr lang="en-US" sz="2600" b="1" dirty="0"/>
              <a:t> v </a:t>
            </a:r>
            <a:r>
              <a:rPr lang="en-US" sz="2600" b="1" dirty="0" err="1"/>
              <a:t>chemii</a:t>
            </a:r>
            <a:endParaRPr lang="cs-CZ" sz="2600" b="1" dirty="0"/>
          </a:p>
          <a:p>
            <a:pPr marL="0" lvl="0" indent="0">
              <a:buNone/>
            </a:pPr>
            <a:endParaRPr lang="cs-CZ" sz="2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CBA51E9-F4B2-4C42-8268-B538BF93C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1042"/>
              </p:ext>
            </p:extLst>
          </p:nvPr>
        </p:nvGraphicFramePr>
        <p:xfrm>
          <a:off x="638057" y="2903728"/>
          <a:ext cx="10915886" cy="3598862"/>
        </p:xfrm>
        <a:graphic>
          <a:graphicData uri="http://schemas.openxmlformats.org/drawingml/2006/table">
            <a:tbl>
              <a:tblPr/>
              <a:tblGrid>
                <a:gridCol w="2942318">
                  <a:extLst>
                    <a:ext uri="{9D8B030D-6E8A-4147-A177-3AD203B41FA5}">
                      <a16:colId xmlns:a16="http://schemas.microsoft.com/office/drawing/2014/main" val="3333440509"/>
                    </a:ext>
                  </a:extLst>
                </a:gridCol>
                <a:gridCol w="2017776">
                  <a:extLst>
                    <a:ext uri="{9D8B030D-6E8A-4147-A177-3AD203B41FA5}">
                      <a16:colId xmlns:a16="http://schemas.microsoft.com/office/drawing/2014/main" val="214410871"/>
                    </a:ext>
                  </a:extLst>
                </a:gridCol>
                <a:gridCol w="1901952">
                  <a:extLst>
                    <a:ext uri="{9D8B030D-6E8A-4147-A177-3AD203B41FA5}">
                      <a16:colId xmlns:a16="http://schemas.microsoft.com/office/drawing/2014/main" val="1191196445"/>
                    </a:ext>
                  </a:extLst>
                </a:gridCol>
                <a:gridCol w="1870663">
                  <a:extLst>
                    <a:ext uri="{9D8B030D-6E8A-4147-A177-3AD203B41FA5}">
                      <a16:colId xmlns:a16="http://schemas.microsoft.com/office/drawing/2014/main" val="1305055438"/>
                    </a:ext>
                  </a:extLst>
                </a:gridCol>
                <a:gridCol w="2183177">
                  <a:extLst>
                    <a:ext uri="{9D8B030D-6E8A-4147-A177-3AD203B41FA5}">
                      <a16:colId xmlns:a16="http://schemas.microsoft.com/office/drawing/2014/main" val="4124596969"/>
                    </a:ext>
                  </a:extLst>
                </a:gridCol>
              </a:tblGrid>
              <a:tr h="224929">
                <a:tc>
                  <a:txBody>
                    <a:bodyPr/>
                    <a:lstStyle/>
                    <a:p>
                      <a:r>
                        <a:rPr lang="en-US" sz="1100"/>
                        <a:t>Metoda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Oblast </a:t>
                      </a:r>
                      <a:r>
                        <a:rPr lang="en-US" sz="1100" dirty="0" err="1"/>
                        <a:t>spektra</a:t>
                      </a:r>
                      <a:endParaRPr lang="en-US" sz="1100" dirty="0"/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Typ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přechodu</a:t>
                      </a:r>
                      <a:endParaRPr lang="en-US" sz="1100" dirty="0"/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 se zjišťuje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Typický příklad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446102"/>
                  </a:ext>
                </a:extLst>
              </a:tr>
              <a:tr h="731019">
                <a:tc>
                  <a:txBody>
                    <a:bodyPr/>
                    <a:lstStyle/>
                    <a:p>
                      <a:r>
                        <a:rPr lang="en-US" sz="1100" b="1" dirty="0"/>
                        <a:t>UV-VIS </a:t>
                      </a:r>
                      <a:r>
                        <a:rPr lang="en-US" sz="1100" b="1" dirty="0" err="1"/>
                        <a:t>spektroskopie</a:t>
                      </a:r>
                      <a:endParaRPr lang="en-US" sz="1100" dirty="0"/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200–700 nm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elektronové přechody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koncentrace látek, elektronová struktura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stanovení Fe³⁺ ve vzorku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9120435"/>
                  </a:ext>
                </a:extLst>
              </a:tr>
              <a:tr h="562322">
                <a:tc>
                  <a:txBody>
                    <a:bodyPr/>
                    <a:lstStyle/>
                    <a:p>
                      <a:r>
                        <a:rPr lang="en-US" sz="1100" b="1"/>
                        <a:t>IR spektroskopie</a:t>
                      </a:r>
                      <a:endParaRPr lang="en-US" sz="1100"/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2,5–25 µm (400–4000 cm⁻¹)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vibrační přechody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funkční skupiny v molekule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karbonylová skupina v acetonu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0911866"/>
                  </a:ext>
                </a:extLst>
              </a:tr>
              <a:tr h="393626">
                <a:tc>
                  <a:txBody>
                    <a:bodyPr/>
                    <a:lstStyle/>
                    <a:p>
                      <a:r>
                        <a:rPr lang="en-US" sz="1100" b="1"/>
                        <a:t>Fluorescenční spektroskopie</a:t>
                      </a:r>
                      <a:endParaRPr lang="en-US" sz="1100"/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VIS + UV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excitace a emise světla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citlivé stanovení stopových látek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detekce DNA barvivem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5892752"/>
                  </a:ext>
                </a:extLst>
              </a:tr>
              <a:tr h="562322">
                <a:tc>
                  <a:txBody>
                    <a:bodyPr/>
                    <a:lstStyle/>
                    <a:p>
                      <a:r>
                        <a:rPr lang="en-US" sz="1100" b="1"/>
                        <a:t>Ramanova spektroskopie</a:t>
                      </a:r>
                      <a:endParaRPr lang="en-US" sz="1100"/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VIS (rozptyl)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vibrační přechody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informace o vazbách a symetrii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studium anorganických komplexů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416057"/>
                  </a:ext>
                </a:extLst>
              </a:tr>
              <a:tr h="562322">
                <a:tc>
                  <a:txBody>
                    <a:bodyPr/>
                    <a:lstStyle/>
                    <a:p>
                      <a:r>
                        <a:rPr lang="en-US" sz="1100" b="1"/>
                        <a:t>NMR spektroskopie</a:t>
                      </a:r>
                      <a:endParaRPr lang="en-US" sz="1100"/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radiové vlny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přechody jaderných spinů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okolí atomových jader, struktura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¹H NMR spektrum ethanolu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8097919"/>
                  </a:ext>
                </a:extLst>
              </a:tr>
              <a:tr h="562322">
                <a:tc>
                  <a:txBody>
                    <a:bodyPr/>
                    <a:lstStyle/>
                    <a:p>
                      <a:r>
                        <a:rPr lang="cs-CZ" sz="1100" b="1" dirty="0"/>
                        <a:t>A</a:t>
                      </a:r>
                      <a:r>
                        <a:rPr lang="en-US" sz="1100" b="1" dirty="0" err="1"/>
                        <a:t>tomová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absorpční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spektrometrie</a:t>
                      </a:r>
                      <a:r>
                        <a:rPr lang="cs-CZ" sz="1100" b="1" dirty="0"/>
                        <a:t> (AAS)</a:t>
                      </a:r>
                      <a:endParaRPr lang="en-US" sz="1100" dirty="0"/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UV–VIS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přechody v atomech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stanovení kovových iontů ve stopách</a:t>
                      </a:r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analýza</a:t>
                      </a:r>
                      <a:r>
                        <a:rPr lang="en-US" sz="1100" dirty="0"/>
                        <a:t> Pb²⁺ v </a:t>
                      </a:r>
                      <a:r>
                        <a:rPr lang="en-US" sz="1100" dirty="0" err="1"/>
                        <a:t>pitné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vodě</a:t>
                      </a:r>
                      <a:endParaRPr lang="en-US" sz="1100" dirty="0"/>
                    </a:p>
                  </a:txBody>
                  <a:tcPr marL="56232" marR="56232" marT="28116" marB="28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1085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0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/>
              <a:t>UV-VIS </a:t>
            </a:r>
            <a:r>
              <a:rPr lang="en-US" sz="2600" b="1" dirty="0" err="1"/>
              <a:t>spektroskopie</a:t>
            </a:r>
            <a:endParaRPr lang="cs-CZ" sz="2600" b="1" dirty="0"/>
          </a:p>
          <a:p>
            <a:r>
              <a:rPr lang="en-US" dirty="0" err="1"/>
              <a:t>Využívá</a:t>
            </a:r>
            <a:r>
              <a:rPr lang="en-US" dirty="0"/>
              <a:t> </a:t>
            </a:r>
            <a:r>
              <a:rPr lang="en-US" dirty="0" err="1"/>
              <a:t>elektronových</a:t>
            </a:r>
            <a:r>
              <a:rPr lang="en-US" dirty="0"/>
              <a:t> </a:t>
            </a:r>
            <a:r>
              <a:rPr lang="en-US" dirty="0" err="1"/>
              <a:t>přechodů</a:t>
            </a:r>
            <a:r>
              <a:rPr lang="en-US" dirty="0"/>
              <a:t> v </a:t>
            </a:r>
            <a:r>
              <a:rPr lang="en-US" dirty="0" err="1"/>
              <a:t>molekulách</a:t>
            </a:r>
            <a:r>
              <a:rPr lang="en-US" dirty="0"/>
              <a:t> a </a:t>
            </a:r>
            <a:r>
              <a:rPr lang="en-US" dirty="0" err="1"/>
              <a:t>iontech</a:t>
            </a:r>
            <a:endParaRPr lang="cs-CZ" dirty="0"/>
          </a:p>
          <a:p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kvantitativní</a:t>
            </a:r>
            <a:r>
              <a:rPr lang="en-US" dirty="0"/>
              <a:t> </a:t>
            </a:r>
            <a:r>
              <a:rPr lang="en-US" dirty="0" err="1"/>
              <a:t>analýzu</a:t>
            </a:r>
            <a:r>
              <a:rPr lang="en-US" dirty="0"/>
              <a:t>: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Lambertova</a:t>
            </a:r>
            <a:r>
              <a:rPr lang="en-US" dirty="0"/>
              <a:t>–</a:t>
            </a:r>
            <a:r>
              <a:rPr lang="en-US" dirty="0" err="1"/>
              <a:t>Beerova</a:t>
            </a:r>
            <a:r>
              <a:rPr lang="en-US" dirty="0"/>
              <a:t> </a:t>
            </a:r>
            <a:r>
              <a:rPr lang="en-US" dirty="0" err="1"/>
              <a:t>zákona</a:t>
            </a:r>
            <a:r>
              <a:rPr lang="en-US" dirty="0"/>
              <a:t> </a:t>
            </a:r>
            <a:r>
              <a:rPr lang="en-US" dirty="0" err="1"/>
              <a:t>určíme</a:t>
            </a:r>
            <a:r>
              <a:rPr lang="en-US" dirty="0"/>
              <a:t> </a:t>
            </a:r>
            <a:r>
              <a:rPr lang="en-US" dirty="0" err="1"/>
              <a:t>koncentraci</a:t>
            </a:r>
            <a:endParaRPr lang="cs-CZ" dirty="0"/>
          </a:p>
          <a:p>
            <a:r>
              <a:rPr lang="en-US" dirty="0" err="1"/>
              <a:t>Typicky</a:t>
            </a:r>
            <a:r>
              <a:rPr lang="en-US" dirty="0"/>
              <a:t> se </a:t>
            </a:r>
            <a:r>
              <a:rPr lang="en-US" dirty="0" err="1"/>
              <a:t>měří</a:t>
            </a:r>
            <a:r>
              <a:rPr lang="en-US" dirty="0"/>
              <a:t> absorbance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určité</a:t>
            </a:r>
            <a:r>
              <a:rPr lang="en-US" dirty="0"/>
              <a:t> </a:t>
            </a:r>
            <a:r>
              <a:rPr lang="en-US" dirty="0" err="1"/>
              <a:t>vlnové</a:t>
            </a:r>
            <a:r>
              <a:rPr lang="en-US" dirty="0"/>
              <a:t> </a:t>
            </a:r>
            <a:r>
              <a:rPr lang="en-US" dirty="0" err="1"/>
              <a:t>délce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látka</a:t>
            </a:r>
            <a:r>
              <a:rPr lang="en-US" dirty="0"/>
              <a:t> maximum</a:t>
            </a:r>
            <a:endParaRPr lang="cs-CZ" dirty="0"/>
          </a:p>
          <a:p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manganistan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maximum absorbance </a:t>
            </a:r>
            <a:r>
              <a:rPr lang="en-US" dirty="0" err="1"/>
              <a:t>kolem</a:t>
            </a:r>
            <a:r>
              <a:rPr lang="en-US" dirty="0"/>
              <a:t> 525 nm</a:t>
            </a:r>
          </a:p>
          <a:p>
            <a:pPr marL="0" lvl="0" indent="0">
              <a:buNone/>
            </a:pPr>
            <a:endParaRPr lang="cs-CZ" sz="2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/>
              <a:t>IR </a:t>
            </a:r>
            <a:r>
              <a:rPr lang="en-US" sz="2600" b="1" dirty="0" err="1"/>
              <a:t>spektroskopie</a:t>
            </a:r>
            <a:endParaRPr lang="cs-CZ" sz="2600" b="1" dirty="0"/>
          </a:p>
          <a:p>
            <a:r>
              <a:rPr lang="en-US" dirty="0" err="1"/>
              <a:t>Zachycuje</a:t>
            </a:r>
            <a:r>
              <a:rPr lang="en-US" dirty="0"/>
              <a:t> </a:t>
            </a:r>
            <a:r>
              <a:rPr lang="en-US" dirty="0" err="1"/>
              <a:t>vibrační</a:t>
            </a:r>
            <a:r>
              <a:rPr lang="en-US" dirty="0"/>
              <a:t> </a:t>
            </a:r>
            <a:r>
              <a:rPr lang="en-US" dirty="0" err="1"/>
              <a:t>pohyby</a:t>
            </a:r>
            <a:r>
              <a:rPr lang="en-US" dirty="0"/>
              <a:t> </a:t>
            </a:r>
            <a:r>
              <a:rPr lang="en-US" dirty="0" err="1"/>
              <a:t>vazeb</a:t>
            </a:r>
            <a:r>
              <a:rPr lang="en-US" dirty="0"/>
              <a:t> – </a:t>
            </a: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funkční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cs-CZ" dirty="0"/>
              <a:t> (viz přednáška 8)</a:t>
            </a:r>
          </a:p>
          <a:p>
            <a:r>
              <a:rPr lang="en-US" dirty="0" err="1"/>
              <a:t>Výsledkem</a:t>
            </a:r>
            <a:r>
              <a:rPr lang="en-US" dirty="0"/>
              <a:t> je IR </a:t>
            </a:r>
            <a:r>
              <a:rPr lang="en-US" dirty="0" err="1"/>
              <a:t>spektrum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vidíme</a:t>
            </a:r>
            <a:r>
              <a:rPr lang="en-US" dirty="0"/>
              <a:t> </a:t>
            </a:r>
            <a:r>
              <a:rPr lang="en-US" dirty="0" err="1"/>
              <a:t>absorpční</a:t>
            </a:r>
            <a:r>
              <a:rPr lang="en-US" dirty="0"/>
              <a:t> </a:t>
            </a:r>
            <a:r>
              <a:rPr lang="en-US" dirty="0" err="1"/>
              <a:t>pásy</a:t>
            </a:r>
            <a:r>
              <a:rPr lang="en-US" dirty="0"/>
              <a:t> </a:t>
            </a:r>
            <a:r>
              <a:rPr lang="en-US" dirty="0" err="1"/>
              <a:t>charakteristické</a:t>
            </a:r>
            <a:r>
              <a:rPr lang="en-US" dirty="0"/>
              <a:t> </a:t>
            </a:r>
            <a:r>
              <a:rPr lang="en-US" dirty="0" err="1"/>
              <a:t>např</a:t>
            </a:r>
            <a:r>
              <a:rPr lang="en-US" dirty="0"/>
              <a:t>. pro –OH, C=O, N–H, C–H…</a:t>
            </a:r>
            <a:endParaRPr lang="cs-CZ" dirty="0"/>
          </a:p>
          <a:p>
            <a:r>
              <a:rPr lang="en-US" dirty="0" err="1"/>
              <a:t>Používá</a:t>
            </a:r>
            <a:r>
              <a:rPr lang="en-US" dirty="0"/>
              <a:t> se k </a:t>
            </a:r>
            <a:r>
              <a:rPr lang="en-US" dirty="0" err="1"/>
              <a:t>identifikaci</a:t>
            </a:r>
            <a:r>
              <a:rPr lang="en-US" dirty="0"/>
              <a:t> </a:t>
            </a:r>
            <a:r>
              <a:rPr lang="en-US" dirty="0" err="1"/>
              <a:t>neznámých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sledování</a:t>
            </a:r>
            <a:r>
              <a:rPr lang="en-US" dirty="0"/>
              <a:t> </a:t>
            </a:r>
            <a:r>
              <a:rPr lang="en-US" dirty="0" err="1"/>
              <a:t>chemických</a:t>
            </a:r>
            <a:r>
              <a:rPr lang="en-US" dirty="0"/>
              <a:t> </a:t>
            </a:r>
            <a:r>
              <a:rPr lang="en-US" dirty="0" err="1"/>
              <a:t>reakcí</a:t>
            </a:r>
            <a:endParaRPr lang="en-US" dirty="0"/>
          </a:p>
          <a:p>
            <a:pPr marL="0" lvl="0" indent="0">
              <a:buNone/>
            </a:pPr>
            <a:endParaRPr lang="cs-CZ" sz="2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err="1"/>
              <a:t>Fluorescenční</a:t>
            </a:r>
            <a:r>
              <a:rPr lang="en-US" sz="2600" b="1" dirty="0"/>
              <a:t> </a:t>
            </a:r>
            <a:r>
              <a:rPr lang="en-US" sz="2600" b="1" dirty="0" err="1"/>
              <a:t>spektroskopie</a:t>
            </a:r>
            <a:endParaRPr lang="cs-CZ" sz="2600" b="1" dirty="0"/>
          </a:p>
          <a:p>
            <a:r>
              <a:rPr lang="cs-CZ" dirty="0"/>
              <a:t>Využívá emisí světla po excitaci – molekula pohltí foton, přejde do excitovaného stavu a pak vyzáří světlo o delší vlnové délce</a:t>
            </a:r>
          </a:p>
          <a:p>
            <a:r>
              <a:rPr lang="cs-CZ" dirty="0"/>
              <a:t>Mnohem citlivější než běžná absorpce</a:t>
            </a:r>
          </a:p>
          <a:p>
            <a:r>
              <a:rPr lang="cs-CZ" dirty="0"/>
              <a:t>Umožňuje detekci velmi malých množství látek (píky v </a:t>
            </a:r>
            <a:r>
              <a:rPr lang="cs-CZ" dirty="0" err="1"/>
              <a:t>nM</a:t>
            </a:r>
            <a:r>
              <a:rPr lang="cs-CZ" dirty="0"/>
              <a:t> nebo </a:t>
            </a:r>
            <a:r>
              <a:rPr lang="cs-CZ" dirty="0" err="1"/>
              <a:t>pM</a:t>
            </a:r>
            <a:r>
              <a:rPr lang="cs-CZ" dirty="0"/>
              <a:t> koncentracích)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8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err="1"/>
              <a:t>Ramanova</a:t>
            </a:r>
            <a:r>
              <a:rPr lang="en-US" sz="2600" b="1" dirty="0"/>
              <a:t> </a:t>
            </a:r>
            <a:r>
              <a:rPr lang="en-US" sz="2600" b="1" dirty="0" err="1"/>
              <a:t>spektroskopie</a:t>
            </a:r>
            <a:endParaRPr lang="cs-CZ" sz="2600" b="1" dirty="0"/>
          </a:p>
          <a:p>
            <a:r>
              <a:rPr lang="cs-CZ" dirty="0"/>
              <a:t>Místo absorpce sleduje rozptyl světla – velmi specifické posuny ve spektru odpovídají vibračním módům molekuly.</a:t>
            </a:r>
          </a:p>
          <a:p>
            <a:r>
              <a:rPr lang="cs-CZ" dirty="0"/>
              <a:t>Skvělé pro vodné roztoky, symetrické molekuly, kde IR nefunguje dobře.</a:t>
            </a:r>
          </a:p>
          <a:p>
            <a:r>
              <a:rPr lang="cs-CZ" dirty="0"/>
              <a:t>Využití i v biologii, farmacii, materiálovém výzkumu, ethanol/methanol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3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/>
              <a:t>NMR spektroskopie</a:t>
            </a:r>
          </a:p>
          <a:p>
            <a:r>
              <a:rPr lang="cs-CZ" dirty="0"/>
              <a:t>Využívá vlastnosti jader s nenulovým spinem (např. ¹H, ¹³C)</a:t>
            </a:r>
          </a:p>
          <a:p>
            <a:r>
              <a:rPr lang="cs-CZ" dirty="0"/>
              <a:t>Základní metoda pro určování struktury organických molekul</a:t>
            </a:r>
          </a:p>
          <a:p>
            <a:r>
              <a:rPr lang="cs-CZ" dirty="0"/>
              <a:t>Viz přednáška z </a:t>
            </a:r>
            <a:r>
              <a:rPr lang="cs-CZ" dirty="0" err="1"/>
              <a:t>kvantovky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1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/>
              <a:t>Atomová</a:t>
            </a:r>
            <a:r>
              <a:rPr lang="en-US" sz="2600" b="1" dirty="0"/>
              <a:t> </a:t>
            </a:r>
            <a:r>
              <a:rPr lang="en-US" sz="2600" b="1" dirty="0" err="1"/>
              <a:t>absorpční</a:t>
            </a:r>
            <a:r>
              <a:rPr lang="en-US" sz="2600" b="1" dirty="0"/>
              <a:t> </a:t>
            </a:r>
            <a:r>
              <a:rPr lang="en-US" sz="2600" b="1" dirty="0" err="1"/>
              <a:t>spektrometrie</a:t>
            </a:r>
            <a:r>
              <a:rPr lang="en-US" sz="2600" b="1" dirty="0"/>
              <a:t> (AAS)</a:t>
            </a:r>
            <a:endParaRPr lang="cs-CZ" sz="2600" b="1" dirty="0"/>
          </a:p>
          <a:p>
            <a:r>
              <a:rPr lang="cs-CZ" dirty="0"/>
              <a:t>K analýze kovů – plynné atomy absorbují světlo o dané vlnové délce</a:t>
            </a:r>
          </a:p>
          <a:p>
            <a:r>
              <a:rPr lang="cs-CZ" dirty="0"/>
              <a:t>Vyžaduje vysokou teplotu (plamen nebo grafitová pec)</a:t>
            </a:r>
          </a:p>
          <a:p>
            <a:r>
              <a:rPr lang="cs-CZ" dirty="0"/>
              <a:t>Umožňuje stanovit stopy kovů ve vzorcích životního prostředí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Sylabus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F307667-A28D-42DD-889B-472B2997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Základy optických metod</a:t>
            </a:r>
          </a:p>
          <a:p>
            <a:r>
              <a:rPr lang="cs-CZ" dirty="0"/>
              <a:t>Přehled elektromagnetického spektra</a:t>
            </a:r>
          </a:p>
          <a:p>
            <a:r>
              <a:rPr lang="cs-CZ" dirty="0" err="1"/>
              <a:t>Lambertův</a:t>
            </a:r>
            <a:r>
              <a:rPr lang="cs-CZ" dirty="0"/>
              <a:t>–Beerův zákon </a:t>
            </a:r>
          </a:p>
          <a:p>
            <a:r>
              <a:rPr lang="cs-CZ" dirty="0"/>
              <a:t>UV-VIS spektroskopie </a:t>
            </a:r>
          </a:p>
          <a:p>
            <a:r>
              <a:rPr lang="cs-CZ" dirty="0"/>
              <a:t>IR spektroskopie </a:t>
            </a:r>
          </a:p>
          <a:p>
            <a:r>
              <a:rPr lang="cs-CZ" dirty="0"/>
              <a:t>Polarimetrie </a:t>
            </a:r>
          </a:p>
          <a:p>
            <a:r>
              <a:rPr lang="cs-CZ" dirty="0"/>
              <a:t>Interference – RTG krystalová analýza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/>
              <a:t>Polarimetrie</a:t>
            </a:r>
            <a:r>
              <a:rPr lang="en-US" sz="2600" b="1" dirty="0"/>
              <a:t> a </a:t>
            </a:r>
            <a:r>
              <a:rPr lang="en-US" sz="2600" b="1" dirty="0" err="1"/>
              <a:t>optická</a:t>
            </a:r>
            <a:r>
              <a:rPr lang="en-US" sz="2600" b="1" dirty="0"/>
              <a:t> </a:t>
            </a:r>
            <a:r>
              <a:rPr lang="en-US" sz="2600" b="1" dirty="0" err="1"/>
              <a:t>aktivita</a:t>
            </a:r>
            <a:endParaRPr lang="cs-CZ" sz="2600" b="1" dirty="0"/>
          </a:p>
          <a:p>
            <a:r>
              <a:rPr lang="cs-CZ" dirty="0"/>
              <a:t>Některé látky otáčejí rovinu polarizovaného světla – to znamená, že když světlo projde roztokem takové látky, jeho směr kmitání se pootočí</a:t>
            </a:r>
          </a:p>
          <a:p>
            <a:r>
              <a:rPr lang="cs-CZ" dirty="0"/>
              <a:t>Tyto látky nazýváme </a:t>
            </a:r>
            <a:r>
              <a:rPr lang="cs-CZ" b="1" dirty="0"/>
              <a:t>opticky aktivní</a:t>
            </a:r>
          </a:p>
          <a:p>
            <a:r>
              <a:rPr lang="cs-CZ" dirty="0"/>
              <a:t>Tento jev způsobují chirální molekuly – tj. takové, které nemají rovinu symetrie a nejsou totožné se svým zrcadlovým obrazem (např. glukóza, kyselina mléčná, aminokyseliny)</a:t>
            </a:r>
          </a:p>
          <a:p>
            <a:r>
              <a:rPr lang="cs-CZ" dirty="0"/>
              <a:t>Pasteur pozoroval krystalky vinného kamene a rozlišil enantiomery podle optické aktivity </a:t>
            </a:r>
          </a:p>
          <a:p>
            <a:r>
              <a:rPr lang="cs-CZ" dirty="0"/>
              <a:t>Polarimetrie se stále používá v analýze cukrů, v kontrole čistoty léčiv (tzv. chirální čistota)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3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Polarimetrie a </a:t>
                </a:r>
                <a:r>
                  <a:rPr lang="en-US" sz="2600" b="1" dirty="0" err="1"/>
                  <a:t>optická</a:t>
                </a:r>
                <a:r>
                  <a:rPr lang="en-US" sz="2600" b="1" dirty="0"/>
                  <a:t> </a:t>
                </a:r>
                <a:r>
                  <a:rPr lang="en-US" sz="2600" b="1" dirty="0" err="1"/>
                  <a:t>aktivita</a:t>
                </a:r>
                <a:endParaRPr lang="cs-CZ" sz="2600" b="1" dirty="0"/>
              </a:p>
              <a:p>
                <a:r>
                  <a:rPr lang="cs-CZ" dirty="0"/>
                  <a:t>Polarizátor vytvoří lineárně polarizované světlo</a:t>
                </a:r>
              </a:p>
              <a:p>
                <a:r>
                  <a:rPr lang="cs-CZ" dirty="0"/>
                  <a:t>Kyveta s roztokem látky – pokud je látka opticky aktivní, světlo se otočí o úhel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cs-CZ" dirty="0"/>
              </a:p>
              <a:p>
                <a:r>
                  <a:rPr lang="cs-CZ" dirty="0"/>
                  <a:t>Analyzátor (druhý polarizační filtr) – natočíme ho, dokud znovu neuvidíme maximum/minimum světla → změříme úhel rotace</a:t>
                </a:r>
              </a:p>
              <a:p>
                <a:endParaRPr lang="cs-CZ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17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1700" dirty="0"/>
                  <a:t> = </a:t>
                </a:r>
                <a:r>
                  <a:rPr lang="cs-CZ" sz="1700" dirty="0"/>
                  <a:t>naměřený úhel otočení (ve stupních)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l-GR" sz="17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1700" i="1" dirty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l-GR" sz="1700" dirty="0"/>
                  <a:t>= </a:t>
                </a:r>
                <a:r>
                  <a:rPr lang="cs-CZ" sz="1700" dirty="0"/>
                  <a:t>specifická otáčivost látky (charakteristická konstanta, závisí na látce, teplotě, vlnové délce)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sz="1700" dirty="0"/>
                  <a:t> = koncentrace roztoku (g/</a:t>
                </a:r>
                <a:r>
                  <a:rPr lang="cs-CZ" sz="1700" dirty="0" err="1"/>
                  <a:t>mL</a:t>
                </a:r>
                <a:r>
                  <a:rPr lang="cs-CZ" sz="1700" dirty="0"/>
                  <a:t> nebo g/100 </a:t>
                </a:r>
                <a:r>
                  <a:rPr lang="cs-CZ" sz="1700" dirty="0" err="1"/>
                  <a:t>mL</a:t>
                </a:r>
                <a:r>
                  <a:rPr lang="cs-CZ" sz="1700" dirty="0"/>
                  <a:t>, podle konvence)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cs-CZ" sz="1700" dirty="0"/>
                  <a:t> = délka kyvety (v dm)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2"/>
                <a:stretch>
                  <a:fillRect l="-10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8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err="1"/>
                  <a:t>Difrakční</a:t>
                </a:r>
                <a:r>
                  <a:rPr lang="en-US" sz="2600" b="1" dirty="0"/>
                  <a:t> </a:t>
                </a:r>
                <a:r>
                  <a:rPr lang="en-US" sz="2600" b="1" dirty="0" err="1"/>
                  <a:t>metody</a:t>
                </a:r>
                <a:r>
                  <a:rPr lang="en-US" sz="2600" b="1" dirty="0"/>
                  <a:t> </a:t>
                </a:r>
                <a:endParaRPr lang="cs-CZ" sz="2600" b="1" dirty="0"/>
              </a:p>
              <a:p>
                <a:r>
                  <a:rPr lang="cs-CZ" dirty="0"/>
                  <a:t>Difrakce = ohyb vln na překážce</a:t>
                </a:r>
              </a:p>
              <a:p>
                <a:r>
                  <a:rPr lang="cs-CZ" dirty="0"/>
                  <a:t>Když vlna narazí na periodickou strukturu, jako je krystal, rozptýlí se a vznikne interferenční obrazec</a:t>
                </a:r>
              </a:p>
              <a:p>
                <a:r>
                  <a:rPr lang="cs-CZ" dirty="0"/>
                  <a:t>V případě rentgenového záření a krystalů látky → vzniká difrakční obrazec, ze kterého lze zrekonstruovat uspořádání atomů</a:t>
                </a:r>
              </a:p>
              <a:p>
                <a:r>
                  <a:rPr lang="en-US" dirty="0" err="1"/>
                  <a:t>Braggova</a:t>
                </a:r>
                <a:r>
                  <a:rPr lang="en-US" dirty="0"/>
                  <a:t> </a:t>
                </a:r>
                <a:r>
                  <a:rPr lang="en-US" dirty="0" err="1"/>
                  <a:t>rovnice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17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sz="1700" dirty="0"/>
                  <a:t> = </a:t>
                </a:r>
                <a:r>
                  <a:rPr lang="cs-CZ" sz="1700" dirty="0"/>
                  <a:t>vlnová délka rentgenového záření (typicky 0,1 </a:t>
                </a:r>
                <a:r>
                  <a:rPr lang="cs-CZ" sz="1700" dirty="0" err="1"/>
                  <a:t>nm</a:t>
                </a:r>
                <a:r>
                  <a:rPr lang="cs-CZ" sz="1700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1700" dirty="0"/>
                  <a:t> = vzdálenost mezi rovinami v krystalu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17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700" dirty="0"/>
                  <a:t> = </a:t>
                </a:r>
                <a:r>
                  <a:rPr lang="cs-CZ" sz="1700" dirty="0"/>
                  <a:t>difrakční úhel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1700" dirty="0"/>
                  <a:t> = řád interference</a:t>
                </a:r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2"/>
                <a:stretch>
                  <a:fillRect l="-1015" t="-2156" r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pic>
        <p:nvPicPr>
          <p:cNvPr id="22530" name="Picture 2" descr="Crystallography. Scattering and diffraction. The Bragg's Law">
            <a:extLst>
              <a:ext uri="{FF2B5EF4-FFF2-40B4-BE49-F238E27FC236}">
                <a16:creationId xmlns:a16="http://schemas.microsoft.com/office/drawing/2014/main" id="{F7775081-81B2-4BCC-B649-EEB4ABF3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91" y="4535677"/>
            <a:ext cx="3358953" cy="23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9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/>
              <a:t>Difrakční</a:t>
            </a:r>
            <a:r>
              <a:rPr lang="en-US" sz="2600" b="1" dirty="0"/>
              <a:t> </a:t>
            </a:r>
            <a:r>
              <a:rPr lang="en-US" sz="2600" b="1" dirty="0" err="1"/>
              <a:t>metody</a:t>
            </a:r>
            <a:r>
              <a:rPr lang="en-US" sz="2600" b="1" dirty="0"/>
              <a:t> </a:t>
            </a:r>
            <a:endParaRPr lang="cs-CZ" sz="2600" b="1" dirty="0"/>
          </a:p>
          <a:p>
            <a:pPr marL="0" indent="0">
              <a:buNone/>
            </a:pPr>
            <a:r>
              <a:rPr lang="en-US" dirty="0" err="1"/>
              <a:t>Rentgenová</a:t>
            </a:r>
            <a:r>
              <a:rPr lang="en-US" dirty="0"/>
              <a:t> </a:t>
            </a:r>
            <a:r>
              <a:rPr lang="en-US" dirty="0" err="1"/>
              <a:t>krystalografie</a:t>
            </a:r>
            <a:r>
              <a:rPr lang="cs-CZ" dirty="0"/>
              <a:t>:</a:t>
            </a:r>
          </a:p>
          <a:p>
            <a:r>
              <a:rPr lang="cs-CZ" dirty="0"/>
              <a:t>Krystal látky se ozáří monochromatickým rentgenovým zářením</a:t>
            </a:r>
          </a:p>
          <a:p>
            <a:r>
              <a:rPr lang="cs-CZ" dirty="0"/>
              <a:t>Difrakční obrazec (soubor bodů nebo kroužků) se zaznamená na detektoru</a:t>
            </a:r>
          </a:p>
          <a:p>
            <a:r>
              <a:rPr lang="cs-CZ" dirty="0"/>
              <a:t>Pomocí výpočtů (Fourierova transformace) se zrekonstruuje elektronová hustota</a:t>
            </a:r>
          </a:p>
          <a:p>
            <a:r>
              <a:rPr lang="cs-CZ" dirty="0"/>
              <a:t>Určení struktury molekul (např. bílkovin, DNA, komplexních organických </a:t>
            </a:r>
            <a:br>
              <a:rPr lang="cs-CZ" dirty="0"/>
            </a:br>
            <a:r>
              <a:rPr lang="cs-CZ" dirty="0"/>
              <a:t>i anorganických látek), identifikace krystalických látek, s</a:t>
            </a:r>
            <a:r>
              <a:rPr lang="en-US" dirty="0" err="1"/>
              <a:t>tanovení</a:t>
            </a:r>
            <a:r>
              <a:rPr lang="en-US" dirty="0"/>
              <a:t> </a:t>
            </a:r>
            <a:r>
              <a:rPr lang="en-US" dirty="0" err="1"/>
              <a:t>prostorového</a:t>
            </a:r>
            <a:r>
              <a:rPr lang="en-US" dirty="0"/>
              <a:t> </a:t>
            </a:r>
            <a:r>
              <a:rPr lang="en-US" dirty="0" err="1"/>
              <a:t>uspořádání</a:t>
            </a:r>
            <a:r>
              <a:rPr lang="en-US" dirty="0"/>
              <a:t> (</a:t>
            </a:r>
            <a:r>
              <a:rPr lang="en-US" dirty="0" err="1"/>
              <a:t>stereochemie</a:t>
            </a:r>
            <a:r>
              <a:rPr lang="en-US" dirty="0"/>
              <a:t>)</a:t>
            </a:r>
            <a:r>
              <a:rPr lang="cs-CZ" dirty="0"/>
              <a:t>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49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6241687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/>
              <a:t>Difrakční</a:t>
            </a:r>
            <a:r>
              <a:rPr lang="en-US" sz="2600" b="1" dirty="0"/>
              <a:t> </a:t>
            </a:r>
            <a:r>
              <a:rPr lang="en-US" sz="2600" b="1" dirty="0" err="1"/>
              <a:t>metody</a:t>
            </a:r>
            <a:r>
              <a:rPr lang="en-US" sz="2600" b="1" dirty="0"/>
              <a:t> </a:t>
            </a:r>
            <a:endParaRPr lang="cs-CZ" sz="2600" b="1" dirty="0"/>
          </a:p>
          <a:p>
            <a:pPr marL="0" indent="0">
              <a:buNone/>
            </a:pPr>
            <a:r>
              <a:rPr lang="en-US" dirty="0" err="1"/>
              <a:t>Rentgenová</a:t>
            </a:r>
            <a:r>
              <a:rPr lang="en-US" dirty="0"/>
              <a:t> </a:t>
            </a:r>
            <a:r>
              <a:rPr lang="en-US" dirty="0" err="1"/>
              <a:t>krystalografie</a:t>
            </a:r>
            <a:r>
              <a:rPr lang="cs-CZ" dirty="0"/>
              <a:t>:</a:t>
            </a:r>
          </a:p>
          <a:p>
            <a:r>
              <a:rPr lang="cs-CZ" dirty="0"/>
              <a:t>Struktura DNA (Watson, Crick, Franklin, Wilkins, NC 1962 - fyziologie)</a:t>
            </a:r>
          </a:p>
          <a:p>
            <a:r>
              <a:rPr lang="en-US" dirty="0"/>
              <a:t>Vitamin B12</a:t>
            </a:r>
            <a:r>
              <a:rPr lang="cs-CZ" dirty="0"/>
              <a:t> (</a:t>
            </a:r>
            <a:r>
              <a:rPr lang="cs-CZ" dirty="0" err="1"/>
              <a:t>šestičetně</a:t>
            </a:r>
            <a:r>
              <a:rPr lang="cs-CZ" dirty="0"/>
              <a:t> koordinován – zásadní pro pochopení jeho biologické aktivity, NC 1964)</a:t>
            </a:r>
            <a:r>
              <a:rPr lang="en-US" dirty="0"/>
              <a:t>, </a:t>
            </a:r>
            <a:r>
              <a:rPr lang="en-US" dirty="0" err="1"/>
              <a:t>penicilin</a:t>
            </a:r>
            <a:r>
              <a:rPr lang="en-US" dirty="0"/>
              <a:t>, </a:t>
            </a:r>
            <a:r>
              <a:rPr lang="en-US" dirty="0" err="1"/>
              <a:t>bílkoviny</a:t>
            </a:r>
            <a:r>
              <a:rPr lang="en-US" dirty="0"/>
              <a:t> (</a:t>
            </a:r>
            <a:r>
              <a:rPr lang="en-US" dirty="0" err="1"/>
              <a:t>enzymy</a:t>
            </a:r>
            <a:r>
              <a:rPr lang="en-US" dirty="0"/>
              <a:t>, </a:t>
            </a:r>
            <a:r>
              <a:rPr lang="en-US" dirty="0" err="1"/>
              <a:t>protilátky</a:t>
            </a:r>
            <a:r>
              <a:rPr lang="cs-CZ" dirty="0"/>
              <a:t>, </a:t>
            </a:r>
            <a:r>
              <a:rPr lang="en-US" dirty="0"/>
              <a:t>myoglobin</a:t>
            </a:r>
            <a:r>
              <a:rPr lang="cs-CZ" dirty="0"/>
              <a:t> a h</a:t>
            </a:r>
            <a:r>
              <a:rPr lang="en-US" dirty="0" err="1"/>
              <a:t>emoglobin</a:t>
            </a:r>
            <a:r>
              <a:rPr lang="cs-CZ" dirty="0"/>
              <a:t>, NC 1962 - chemie)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pic>
        <p:nvPicPr>
          <p:cNvPr id="5" name="Obrázek 4" descr="Obsah obrázku Lidská tvář, černobílá, osoba, portrét&#10;&#10;Popis byl vytvořen automaticky">
            <a:extLst>
              <a:ext uri="{FF2B5EF4-FFF2-40B4-BE49-F238E27FC236}">
                <a16:creationId xmlns:a16="http://schemas.microsoft.com/office/drawing/2014/main" id="{CAF0B8AD-B4E1-42D1-B016-58EF28B79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39" y="2231135"/>
            <a:ext cx="4619646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85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 – shrnutí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79DE5D3-2595-49BD-BE5A-6103D2B7F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349253"/>
              </p:ext>
            </p:extLst>
          </p:nvPr>
        </p:nvGraphicFramePr>
        <p:xfrm>
          <a:off x="767152" y="2779998"/>
          <a:ext cx="10242224" cy="2286000"/>
        </p:xfrm>
        <a:graphic>
          <a:graphicData uri="http://schemas.openxmlformats.org/drawingml/2006/table">
            <a:tbl>
              <a:tblPr/>
              <a:tblGrid>
                <a:gridCol w="2419209">
                  <a:extLst>
                    <a:ext uri="{9D8B030D-6E8A-4147-A177-3AD203B41FA5}">
                      <a16:colId xmlns:a16="http://schemas.microsoft.com/office/drawing/2014/main" val="3514199411"/>
                    </a:ext>
                  </a:extLst>
                </a:gridCol>
                <a:gridCol w="2409767">
                  <a:extLst>
                    <a:ext uri="{9D8B030D-6E8A-4147-A177-3AD203B41FA5}">
                      <a16:colId xmlns:a16="http://schemas.microsoft.com/office/drawing/2014/main" val="4341665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70130190"/>
                    </a:ext>
                  </a:extLst>
                </a:gridCol>
                <a:gridCol w="2974848">
                  <a:extLst>
                    <a:ext uri="{9D8B030D-6E8A-4147-A177-3AD203B41FA5}">
                      <a16:colId xmlns:a16="http://schemas.microsoft.com/office/drawing/2014/main" val="2575090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Metoda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Oblast spektra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Informace o…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Příklad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použití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665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UV-VIS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200–700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elektron</a:t>
                      </a:r>
                      <a:r>
                        <a:rPr lang="cs-CZ" sz="2400" dirty="0"/>
                        <a:t>ech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analýza barviv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8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400"/>
                        <a:t>2,5–25 μ</a:t>
                      </a:r>
                      <a:r>
                        <a:rPr lang="en-US" sz="240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</a:t>
                      </a:r>
                      <a:r>
                        <a:rPr lang="en-US" sz="2400" dirty="0" err="1"/>
                        <a:t>ibrac</a:t>
                      </a:r>
                      <a:r>
                        <a:rPr lang="cs-CZ" sz="2400" dirty="0" err="1"/>
                        <a:t>ích</a:t>
                      </a:r>
                      <a:r>
                        <a:rPr lang="cs-CZ" sz="2400" dirty="0"/>
                        <a:t> vazeb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funkční skupiny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69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Fluor</a:t>
                      </a:r>
                      <a:r>
                        <a:rPr lang="cs-CZ" sz="2400" dirty="0" err="1"/>
                        <a:t>escence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UV–</a:t>
                      </a:r>
                      <a:r>
                        <a:rPr lang="cs-CZ" sz="2400" dirty="0"/>
                        <a:t>VIS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excitac</a:t>
                      </a:r>
                      <a:r>
                        <a:rPr lang="cs-CZ" sz="2400" dirty="0"/>
                        <a:t>i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emis</a:t>
                      </a:r>
                      <a:r>
                        <a:rPr lang="cs-CZ" sz="2400" dirty="0"/>
                        <a:t>i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studium </a:t>
                      </a:r>
                      <a:r>
                        <a:rPr lang="en-US" sz="2400" dirty="0" err="1"/>
                        <a:t>biomolekul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03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Polar</a:t>
                      </a:r>
                      <a:r>
                        <a:rPr lang="cs-CZ" sz="2400" dirty="0" err="1"/>
                        <a:t>izace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viditelné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chiralit</a:t>
                      </a:r>
                      <a:r>
                        <a:rPr lang="cs-CZ" sz="2400" dirty="0"/>
                        <a:t>ě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sacharóza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8915555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7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 – shrnutí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en-US" dirty="0" err="1"/>
              <a:t>oda</a:t>
            </a:r>
            <a:r>
              <a:rPr lang="en-US" dirty="0"/>
              <a:t> </a:t>
            </a:r>
            <a:r>
              <a:rPr lang="en-US" dirty="0" err="1"/>
              <a:t>neabsorbuje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UV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viditelného</a:t>
            </a:r>
            <a:r>
              <a:rPr lang="en-US" dirty="0"/>
              <a:t> </a:t>
            </a:r>
            <a:r>
              <a:rPr lang="en-US" dirty="0" err="1"/>
              <a:t>záření</a:t>
            </a:r>
            <a:r>
              <a:rPr lang="en-US" dirty="0"/>
              <a:t> – </a:t>
            </a:r>
            <a:r>
              <a:rPr lang="en-US" dirty="0" err="1"/>
              <a:t>nemá</a:t>
            </a:r>
            <a:r>
              <a:rPr lang="en-US" dirty="0"/>
              <a:t> </a:t>
            </a:r>
            <a:r>
              <a:rPr lang="en-US" dirty="0" err="1"/>
              <a:t>žádné</a:t>
            </a:r>
            <a:r>
              <a:rPr lang="en-US" dirty="0"/>
              <a:t> </a:t>
            </a:r>
            <a:r>
              <a:rPr lang="en-US" dirty="0" err="1"/>
              <a:t>elektronové</a:t>
            </a:r>
            <a:r>
              <a:rPr lang="en-US" dirty="0"/>
              <a:t> </a:t>
            </a:r>
            <a:r>
              <a:rPr lang="en-US" dirty="0" err="1"/>
              <a:t>přechody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by </a:t>
            </a:r>
            <a:r>
              <a:rPr lang="en-US" dirty="0" err="1"/>
              <a:t>odpovídaly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 </a:t>
            </a:r>
            <a:r>
              <a:rPr lang="en-US" dirty="0" err="1"/>
              <a:t>fotonů</a:t>
            </a:r>
            <a:r>
              <a:rPr lang="en-US" dirty="0"/>
              <a:t> v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oblasti</a:t>
            </a:r>
            <a:endParaRPr lang="cs-CZ" dirty="0"/>
          </a:p>
          <a:p>
            <a:r>
              <a:rPr lang="en-US" dirty="0"/>
              <a:t>Ale v IR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</a:t>
            </a:r>
            <a:r>
              <a:rPr lang="en-US" dirty="0" err="1"/>
              <a:t>silné</a:t>
            </a:r>
            <a:r>
              <a:rPr lang="en-US" dirty="0"/>
              <a:t> </a:t>
            </a:r>
            <a:r>
              <a:rPr lang="en-US" dirty="0" err="1"/>
              <a:t>vibrační</a:t>
            </a:r>
            <a:r>
              <a:rPr lang="en-US" dirty="0"/>
              <a:t> </a:t>
            </a:r>
            <a:r>
              <a:rPr lang="en-US" dirty="0" err="1"/>
              <a:t>přechody</a:t>
            </a:r>
            <a:r>
              <a:rPr lang="en-US" dirty="0"/>
              <a:t> – </a:t>
            </a:r>
            <a:r>
              <a:rPr lang="en-US" dirty="0" err="1"/>
              <a:t>ohyb</a:t>
            </a:r>
            <a:r>
              <a:rPr lang="en-US" dirty="0"/>
              <a:t> a </a:t>
            </a:r>
            <a:r>
              <a:rPr lang="en-US" dirty="0" err="1"/>
              <a:t>natahování</a:t>
            </a:r>
            <a:r>
              <a:rPr lang="en-US" dirty="0"/>
              <a:t> </a:t>
            </a:r>
            <a:r>
              <a:rPr lang="en-US" dirty="0" err="1"/>
              <a:t>vazeb</a:t>
            </a:r>
            <a:r>
              <a:rPr lang="en-US" dirty="0"/>
              <a:t> O–H. Proto </a:t>
            </a:r>
            <a:r>
              <a:rPr lang="en-US" dirty="0" err="1"/>
              <a:t>výrazně</a:t>
            </a:r>
            <a:r>
              <a:rPr lang="en-US" dirty="0"/>
              <a:t> </a:t>
            </a:r>
            <a:r>
              <a:rPr lang="en-US" dirty="0" err="1"/>
              <a:t>absorbuje</a:t>
            </a:r>
            <a:r>
              <a:rPr lang="en-US" dirty="0"/>
              <a:t> </a:t>
            </a:r>
            <a:r>
              <a:rPr lang="en-US" dirty="0" err="1"/>
              <a:t>infračervené</a:t>
            </a:r>
            <a:r>
              <a:rPr lang="en-US" dirty="0"/>
              <a:t> </a:t>
            </a:r>
            <a:r>
              <a:rPr lang="en-US" dirty="0" err="1"/>
              <a:t>záření</a:t>
            </a:r>
            <a:endParaRPr lang="en-US" dirty="0"/>
          </a:p>
          <a:p>
            <a:r>
              <a:rPr lang="en-US" dirty="0"/>
              <a:t>V UV/VIS: </a:t>
            </a:r>
            <a:r>
              <a:rPr lang="en-US" dirty="0" err="1"/>
              <a:t>voda</a:t>
            </a:r>
            <a:r>
              <a:rPr lang="en-US" dirty="0"/>
              <a:t> je </a:t>
            </a:r>
            <a:r>
              <a:rPr lang="en-US" dirty="0" err="1"/>
              <a:t>transparentní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nemá</a:t>
            </a:r>
            <a:r>
              <a:rPr lang="en-US" dirty="0"/>
              <a:t> </a:t>
            </a:r>
            <a:r>
              <a:rPr lang="el-GR" dirty="0"/>
              <a:t>π-</a:t>
            </a:r>
            <a:r>
              <a:rPr lang="en-US" dirty="0" err="1"/>
              <a:t>elektrony</a:t>
            </a:r>
            <a:r>
              <a:rPr lang="en-US" dirty="0"/>
              <a:t> ani </a:t>
            </a:r>
            <a:r>
              <a:rPr lang="en-US" dirty="0" err="1"/>
              <a:t>vhodné</a:t>
            </a:r>
            <a:r>
              <a:rPr lang="en-US" dirty="0"/>
              <a:t> </a:t>
            </a:r>
            <a:r>
              <a:rPr lang="en-US" dirty="0" err="1"/>
              <a:t>excitace</a:t>
            </a:r>
            <a:endParaRPr lang="en-US" dirty="0"/>
          </a:p>
          <a:p>
            <a:r>
              <a:rPr lang="en-US" dirty="0"/>
              <a:t>V IR: </a:t>
            </a:r>
            <a:r>
              <a:rPr lang="en-US" dirty="0" err="1"/>
              <a:t>voda</a:t>
            </a:r>
            <a:r>
              <a:rPr lang="en-US" dirty="0"/>
              <a:t> je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aktivní</a:t>
            </a:r>
            <a:r>
              <a:rPr lang="en-US" dirty="0"/>
              <a:t>,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silné</a:t>
            </a:r>
            <a:r>
              <a:rPr lang="en-US" dirty="0"/>
              <a:t> </a:t>
            </a:r>
            <a:r>
              <a:rPr lang="en-US" dirty="0" err="1"/>
              <a:t>absorpční</a:t>
            </a:r>
            <a:r>
              <a:rPr lang="en-US" dirty="0"/>
              <a:t> </a:t>
            </a:r>
            <a:r>
              <a:rPr lang="en-US" dirty="0" err="1"/>
              <a:t>pásy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1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5B10BDA-435F-4B59-85C9-B6E992DD9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681948"/>
            <a:ext cx="10619232" cy="2803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B0E3D7-9284-4B6D-9E66-1E89F8059745}"/>
                  </a:ext>
                </a:extLst>
              </p:cNvPr>
              <p:cNvSpPr txBox="1"/>
              <p:nvPr/>
            </p:nvSpPr>
            <p:spPr>
              <a:xfrm>
                <a:off x="5210725" y="5754163"/>
                <a:ext cx="1770549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B0E3D7-9284-4B6D-9E66-1E89F8059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25" y="5754163"/>
                <a:ext cx="1770549" cy="701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E72AC0-CE7D-4C43-A562-5E8888974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428"/>
            <a:ext cx="12192000" cy="66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3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pic>
        <p:nvPicPr>
          <p:cNvPr id="7" name="Obrázek 6" descr="Obsah obrázku rostlina, květina, okvětní lístek, pyl&#10;&#10;Popis byl vytvořen automaticky">
            <a:extLst>
              <a:ext uri="{FF2B5EF4-FFF2-40B4-BE49-F238E27FC236}">
                <a16:creationId xmlns:a16="http://schemas.microsoft.com/office/drawing/2014/main" id="{FC1D6B39-BC1D-43A6-A539-88047AC4A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" y="2157760"/>
            <a:ext cx="4882325" cy="2866075"/>
          </a:xfrm>
          <a:prstGeom prst="rect">
            <a:avLst/>
          </a:prstGeom>
        </p:spPr>
      </p:pic>
      <p:pic>
        <p:nvPicPr>
          <p:cNvPr id="11" name="Obrázek 10" descr="Obsah obrázku rostlina, květina, okvětní lístek, pyl&#10;&#10;Popis byl vytvořen automaticky">
            <a:extLst>
              <a:ext uri="{FF2B5EF4-FFF2-40B4-BE49-F238E27FC236}">
                <a16:creationId xmlns:a16="http://schemas.microsoft.com/office/drawing/2014/main" id="{11995A1F-0443-46C0-A66E-18F77714A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40" y="2289238"/>
            <a:ext cx="4669155" cy="3107110"/>
          </a:xfrm>
          <a:prstGeom prst="rect">
            <a:avLst/>
          </a:prstGeom>
        </p:spPr>
      </p:pic>
      <p:pic>
        <p:nvPicPr>
          <p:cNvPr id="5" name="Obrázek 4" descr="Obsah obrázku rostlina, pyl, okvětní lístek, květina&#10;&#10;Popis byl vytvořen automaticky">
            <a:extLst>
              <a:ext uri="{FF2B5EF4-FFF2-40B4-BE49-F238E27FC236}">
                <a16:creationId xmlns:a16="http://schemas.microsoft.com/office/drawing/2014/main" id="{903302E5-EB90-4B4E-8AF9-1B2CC1146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4176115"/>
            <a:ext cx="2883408" cy="29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Co je vidět ve viditelném světle?</a:t>
            </a:r>
          </a:p>
          <a:p>
            <a:r>
              <a:rPr lang="cs-CZ" dirty="0"/>
              <a:t>Viditelné světlo má fotony s energií asi </a:t>
            </a:r>
            <a:r>
              <a:rPr lang="en-US" dirty="0"/>
              <a:t>1,8</a:t>
            </a:r>
            <a:r>
              <a:rPr lang="cs-CZ" dirty="0"/>
              <a:t> až </a:t>
            </a:r>
            <a:r>
              <a:rPr lang="en-US" dirty="0"/>
              <a:t>3,1 eV</a:t>
            </a:r>
            <a:endParaRPr lang="cs-CZ" dirty="0"/>
          </a:p>
          <a:p>
            <a:r>
              <a:rPr lang="en-US" dirty="0"/>
              <a:t>K </a:t>
            </a:r>
            <a:r>
              <a:rPr lang="en-US" dirty="0" err="1"/>
              <a:t>absorpci</a:t>
            </a:r>
            <a:r>
              <a:rPr lang="en-US" dirty="0"/>
              <a:t> </a:t>
            </a:r>
            <a:r>
              <a:rPr lang="en-US" dirty="0" err="1"/>
              <a:t>světla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b="1" dirty="0" err="1"/>
              <a:t>foton</a:t>
            </a:r>
            <a:r>
              <a:rPr lang="en-US" b="1" dirty="0"/>
              <a:t> </a:t>
            </a:r>
            <a:r>
              <a:rPr lang="en-US" b="1" dirty="0" err="1"/>
              <a:t>dodá</a:t>
            </a:r>
            <a:r>
              <a:rPr lang="en-US" b="1" dirty="0"/>
              <a:t> </a:t>
            </a:r>
            <a:r>
              <a:rPr lang="en-US" b="1" dirty="0" err="1"/>
              <a:t>energii</a:t>
            </a:r>
            <a:r>
              <a:rPr lang="en-US" b="1" dirty="0"/>
              <a:t> </a:t>
            </a:r>
            <a:r>
              <a:rPr lang="en-US" b="1" dirty="0" err="1"/>
              <a:t>elektronu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přeskočit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hladinu</a:t>
            </a:r>
            <a:endParaRPr lang="cs-CZ" dirty="0"/>
          </a:p>
          <a:p>
            <a:r>
              <a:rPr lang="cs-CZ" dirty="0"/>
              <a:t>Látky jsou barevné tehdy, když absorbují některé vlnové délky viditelného světla a zbytek světla odrážejí nebo propouštějí</a:t>
            </a:r>
          </a:p>
          <a:p>
            <a:r>
              <a:rPr lang="cs-CZ" dirty="0"/>
              <a:t>Pozorovaná barva je doplněk absorbované barvy (</a:t>
            </a:r>
            <a:r>
              <a:rPr lang="el-GR" i="1" dirty="0"/>
              <a:t>β</a:t>
            </a:r>
            <a:r>
              <a:rPr lang="el-GR" dirty="0"/>
              <a:t>-</a:t>
            </a:r>
            <a:r>
              <a:rPr lang="en-US" dirty="0" err="1"/>
              <a:t>karoten</a:t>
            </a:r>
            <a:r>
              <a:rPr lang="en-US" dirty="0"/>
              <a:t> </a:t>
            </a:r>
            <a:r>
              <a:rPr lang="en-US" dirty="0" err="1"/>
              <a:t>absorbuje</a:t>
            </a:r>
            <a:r>
              <a:rPr lang="en-US" dirty="0"/>
              <a:t> </a:t>
            </a:r>
            <a:r>
              <a:rPr lang="en-US" dirty="0" err="1"/>
              <a:t>modrozelené</a:t>
            </a:r>
            <a:r>
              <a:rPr lang="en-US" dirty="0"/>
              <a:t> </a:t>
            </a:r>
            <a:r>
              <a:rPr lang="en-US" dirty="0" err="1"/>
              <a:t>světlo</a:t>
            </a:r>
            <a:r>
              <a:rPr lang="en-US" dirty="0"/>
              <a:t> → </a:t>
            </a:r>
            <a:r>
              <a:rPr lang="en-US" dirty="0" err="1"/>
              <a:t>látka</a:t>
            </a:r>
            <a:r>
              <a:rPr lang="en-US" dirty="0"/>
              <a:t> </a:t>
            </a:r>
            <a:r>
              <a:rPr lang="en-US" dirty="0" err="1"/>
              <a:t>vypadá</a:t>
            </a:r>
            <a:r>
              <a:rPr lang="en-US" dirty="0"/>
              <a:t> </a:t>
            </a:r>
            <a:r>
              <a:rPr lang="en-US" dirty="0" err="1"/>
              <a:t>oranžově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6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Co je vidět ve viditelném světle?</a:t>
                </a:r>
              </a:p>
              <a:p>
                <a:r>
                  <a:rPr lang="en-US" dirty="0" err="1"/>
                  <a:t>Přechodné</a:t>
                </a:r>
                <a:r>
                  <a:rPr lang="en-US" dirty="0"/>
                  <a:t> </a:t>
                </a:r>
                <a:r>
                  <a:rPr lang="en-US" dirty="0" err="1"/>
                  <a:t>kovy</a:t>
                </a:r>
                <a:r>
                  <a:rPr lang="en-US" dirty="0"/>
                  <a:t> </a:t>
                </a:r>
                <a:r>
                  <a:rPr lang="en-US" dirty="0" err="1"/>
                  <a:t>mají</a:t>
                </a:r>
                <a:r>
                  <a:rPr lang="en-US" dirty="0"/>
                  <a:t> </a:t>
                </a:r>
                <a:r>
                  <a:rPr lang="en-US" dirty="0" err="1"/>
                  <a:t>částečně</a:t>
                </a:r>
                <a:r>
                  <a:rPr lang="en-US" dirty="0"/>
                  <a:t> </a:t>
                </a:r>
                <a:r>
                  <a:rPr lang="en-US" dirty="0" err="1"/>
                  <a:t>zaplněné</a:t>
                </a:r>
                <a:r>
                  <a:rPr lang="en-US" dirty="0"/>
                  <a:t> d </a:t>
                </a:r>
                <a:r>
                  <a:rPr lang="en-US" dirty="0" err="1"/>
                  <a:t>orbitaly</a:t>
                </a:r>
                <a:r>
                  <a:rPr lang="cs-CZ" dirty="0"/>
                  <a:t>, rozdíly energií v eV</a:t>
                </a:r>
              </a:p>
              <a:p>
                <a:r>
                  <a:rPr lang="en-US" dirty="0" err="1"/>
                  <a:t>Elektron</a:t>
                </a:r>
                <a:r>
                  <a:rPr lang="en-US" dirty="0"/>
                  <a:t> </a:t>
                </a:r>
                <a:r>
                  <a:rPr lang="en-US" dirty="0" err="1"/>
                  <a:t>přeskakuje</a:t>
                </a:r>
                <a:r>
                  <a:rPr lang="en-US" dirty="0"/>
                  <a:t> </a:t>
                </a:r>
                <a:r>
                  <a:rPr lang="en-US" dirty="0" err="1"/>
                  <a:t>mezi</a:t>
                </a:r>
                <a:r>
                  <a:rPr lang="en-US" dirty="0"/>
                  <a:t> d-</a:t>
                </a:r>
                <a:r>
                  <a:rPr lang="en-US" dirty="0" err="1"/>
                  <a:t>orbitaly</a:t>
                </a:r>
                <a:r>
                  <a:rPr lang="en-US" dirty="0"/>
                  <a:t> → </a:t>
                </a:r>
                <a:r>
                  <a:rPr lang="en-US" dirty="0" err="1"/>
                  <a:t>absorbuje</a:t>
                </a:r>
                <a:r>
                  <a:rPr lang="en-US" dirty="0"/>
                  <a:t> se </a:t>
                </a:r>
                <a:r>
                  <a:rPr lang="en-US" dirty="0" err="1"/>
                  <a:t>světlo</a:t>
                </a:r>
                <a:r>
                  <a:rPr lang="en-US" dirty="0"/>
                  <a:t> </a:t>
                </a:r>
                <a:r>
                  <a:rPr lang="en-US" dirty="0" err="1"/>
                  <a:t>určité</a:t>
                </a:r>
                <a:r>
                  <a:rPr lang="en-US" dirty="0"/>
                  <a:t> </a:t>
                </a:r>
                <a:r>
                  <a:rPr lang="en-US" dirty="0" err="1"/>
                  <a:t>barvy</a:t>
                </a:r>
                <a:r>
                  <a:rPr lang="en-US" dirty="0"/>
                  <a:t> → </a:t>
                </a:r>
                <a:r>
                  <a:rPr lang="en-US" dirty="0" err="1"/>
                  <a:t>komplex</a:t>
                </a:r>
                <a:r>
                  <a:rPr lang="en-US" dirty="0"/>
                  <a:t> je </a:t>
                </a:r>
                <a:r>
                  <a:rPr lang="en-US" dirty="0" err="1"/>
                  <a:t>barevný</a:t>
                </a:r>
                <a:r>
                  <a:rPr lang="en-US" dirty="0"/>
                  <a:t>.</a:t>
                </a:r>
                <a:endParaRPr lang="cs-CZ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Cu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dirty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0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0" dirty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modrý</a:t>
                </a:r>
                <a:r>
                  <a:rPr lang="en-US" dirty="0"/>
                  <a:t>, </a:t>
                </a: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dirty="0" err="1"/>
                  <a:t>absorbuje</a:t>
                </a:r>
                <a:r>
                  <a:rPr lang="en-US" dirty="0"/>
                  <a:t> </a:t>
                </a:r>
                <a:r>
                  <a:rPr lang="en-US" dirty="0" err="1"/>
                  <a:t>červenooranžové</a:t>
                </a:r>
                <a:r>
                  <a:rPr lang="en-US" dirty="0"/>
                  <a:t> </a:t>
                </a:r>
                <a:r>
                  <a:rPr lang="en-US" dirty="0" err="1"/>
                  <a:t>světlo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b="0" i="0" dirty="0" smtClean="0">
                                <a:latin typeface="Cambria Math" panose="02040503050406030204" pitchFamily="18" charset="0"/>
                              </a:rPr>
                              <m:t>Zn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en-US" dirty="0"/>
                  <a:t>je </a:t>
                </a:r>
                <a:r>
                  <a:rPr lang="en-US" dirty="0" err="1"/>
                  <a:t>bezbarvý</a:t>
                </a:r>
                <a:r>
                  <a:rPr lang="cs-CZ" dirty="0"/>
                  <a:t>, protože</a:t>
                </a:r>
                <a:r>
                  <a:rPr lang="en-US" dirty="0"/>
                  <a:t> 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úplně</a:t>
                </a:r>
                <a:r>
                  <a:rPr lang="en-US" dirty="0"/>
                  <a:t> </a:t>
                </a:r>
                <a:r>
                  <a:rPr lang="en-US" dirty="0" err="1"/>
                  <a:t>zaplněné</a:t>
                </a:r>
                <a:r>
                  <a:rPr lang="en-US" dirty="0"/>
                  <a:t> 3d </a:t>
                </a:r>
                <a:r>
                  <a:rPr lang="en-US" dirty="0" err="1"/>
                  <a:t>orbitaly</a:t>
                </a:r>
                <a:r>
                  <a:rPr lang="en-US" dirty="0"/>
                  <a:t> → </a:t>
                </a:r>
                <a:r>
                  <a:rPr lang="en-US" dirty="0" err="1"/>
                  <a:t>žádné</a:t>
                </a:r>
                <a:r>
                  <a:rPr lang="en-US" dirty="0"/>
                  <a:t> d–d </a:t>
                </a:r>
                <a:r>
                  <a:rPr lang="en-US" dirty="0" err="1"/>
                  <a:t>přechody</a:t>
                </a:r>
                <a:r>
                  <a:rPr lang="cs-CZ" dirty="0"/>
                  <a:t>!</a:t>
                </a:r>
              </a:p>
              <a:p>
                <a:pPr marL="0" indent="0">
                  <a:buNone/>
                </a:pPr>
                <a:r>
                  <a:rPr lang="en-US" b="1" dirty="0" err="1"/>
                  <a:t>Barva</a:t>
                </a:r>
                <a:r>
                  <a:rPr lang="en-US" b="1" dirty="0"/>
                  <a:t> </a:t>
                </a:r>
                <a:r>
                  <a:rPr lang="en-US" b="1" dirty="0" err="1"/>
                  <a:t>látky</a:t>
                </a:r>
                <a:r>
                  <a:rPr lang="en-US" b="1" dirty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výsledek</a:t>
                </a:r>
                <a:r>
                  <a:rPr lang="en-US" dirty="0"/>
                  <a:t> </a:t>
                </a:r>
                <a:r>
                  <a:rPr lang="en-US" dirty="0" err="1"/>
                  <a:t>elektronového</a:t>
                </a:r>
                <a:r>
                  <a:rPr lang="en-US" dirty="0"/>
                  <a:t> </a:t>
                </a:r>
                <a:r>
                  <a:rPr lang="en-US" dirty="0" err="1"/>
                  <a:t>přechodu</a:t>
                </a:r>
                <a:r>
                  <a:rPr lang="en-US" dirty="0"/>
                  <a:t> </a:t>
                </a:r>
                <a:r>
                  <a:rPr lang="en-US" dirty="0" err="1"/>
                  <a:t>mezi</a:t>
                </a:r>
                <a:r>
                  <a:rPr lang="en-US" dirty="0"/>
                  <a:t> </a:t>
                </a:r>
                <a:r>
                  <a:rPr lang="en-US" dirty="0" err="1"/>
                  <a:t>hladinami</a:t>
                </a:r>
                <a:r>
                  <a:rPr lang="en-US" dirty="0"/>
                  <a:t>, </a:t>
                </a:r>
                <a:r>
                  <a:rPr lang="en-US" dirty="0" err="1"/>
                  <a:t>jejichž</a:t>
                </a:r>
                <a:r>
                  <a:rPr lang="en-US" dirty="0"/>
                  <a:t> </a:t>
                </a:r>
                <a:r>
                  <a:rPr lang="en-US" dirty="0" err="1"/>
                  <a:t>energetický</a:t>
                </a:r>
                <a:r>
                  <a:rPr lang="en-US" dirty="0"/>
                  <a:t> </a:t>
                </a:r>
                <a:r>
                  <a:rPr lang="en-US" dirty="0" err="1"/>
                  <a:t>rozdíl</a:t>
                </a:r>
                <a:r>
                  <a:rPr lang="en-US" dirty="0"/>
                  <a:t> </a:t>
                </a:r>
                <a:r>
                  <a:rPr lang="en-US" dirty="0" err="1"/>
                  <a:t>odpovídá</a:t>
                </a:r>
                <a:r>
                  <a:rPr lang="en-US" dirty="0"/>
                  <a:t> </a:t>
                </a:r>
                <a:r>
                  <a:rPr lang="en-US" dirty="0" err="1"/>
                  <a:t>viditelnému</a:t>
                </a:r>
                <a:r>
                  <a:rPr lang="en-US" dirty="0"/>
                  <a:t> </a:t>
                </a:r>
                <a:r>
                  <a:rPr lang="en-US" dirty="0" err="1"/>
                  <a:t>záření</a:t>
                </a:r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93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Lambertův-Beerův zákon (zákon absorpce)</a:t>
                </a:r>
              </a:p>
              <a:p>
                <a:r>
                  <a:rPr lang="cs-CZ" dirty="0"/>
                  <a:t>Č</a:t>
                </a:r>
                <a:r>
                  <a:rPr lang="en-US" dirty="0" err="1"/>
                  <a:t>ím</a:t>
                </a:r>
                <a:r>
                  <a:rPr lang="en-US" dirty="0"/>
                  <a:t> </a:t>
                </a:r>
                <a:r>
                  <a:rPr lang="en-US" dirty="0" err="1"/>
                  <a:t>více</a:t>
                </a:r>
                <a:r>
                  <a:rPr lang="en-US" dirty="0"/>
                  <a:t> </a:t>
                </a:r>
                <a:r>
                  <a:rPr lang="en-US" dirty="0" err="1"/>
                  <a:t>absorbuje</a:t>
                </a:r>
                <a:r>
                  <a:rPr lang="en-US" dirty="0"/>
                  <a:t> </a:t>
                </a:r>
                <a:r>
                  <a:rPr lang="en-US" dirty="0" err="1"/>
                  <a:t>látka</a:t>
                </a:r>
                <a:r>
                  <a:rPr lang="en-US" dirty="0"/>
                  <a:t>, </a:t>
                </a:r>
                <a:r>
                  <a:rPr lang="en-US" dirty="0" err="1"/>
                  <a:t>tím</a:t>
                </a:r>
                <a:r>
                  <a:rPr lang="en-US" dirty="0"/>
                  <a:t> </a:t>
                </a:r>
                <a:r>
                  <a:rPr lang="en-US" dirty="0" err="1"/>
                  <a:t>méně</a:t>
                </a:r>
                <a:r>
                  <a:rPr lang="en-US" dirty="0"/>
                  <a:t> </a:t>
                </a:r>
                <a:r>
                  <a:rPr lang="en-US" dirty="0" err="1"/>
                  <a:t>světla</a:t>
                </a:r>
                <a:r>
                  <a:rPr lang="en-US" dirty="0"/>
                  <a:t> </a:t>
                </a:r>
                <a:r>
                  <a:rPr lang="en-US" dirty="0" err="1"/>
                  <a:t>projde</a:t>
                </a:r>
                <a:r>
                  <a:rPr lang="cs-CZ" dirty="0"/>
                  <a:t>:</a:t>
                </a:r>
              </a:p>
              <a:p>
                <a:endParaRPr lang="cs-CZ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000" i="1" dirty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l-GR" sz="3000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000" i="1" dirty="0" err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000" i="1" dirty="0" err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000" i="1" dirty="0" err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sz="3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sz="3000" dirty="0"/>
              </a:p>
              <a:p>
                <a:pPr marL="0" indent="0">
                  <a:buNone/>
                </a:pPr>
                <a:endParaRPr lang="cs-CZ" sz="500" dirty="0"/>
              </a:p>
              <a:p>
                <a:pPr marL="0" indent="0">
                  <a:buNone/>
                </a:pPr>
                <a:endParaRPr lang="cs-CZ" sz="5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= absorbance (</a:t>
                </a:r>
                <a:r>
                  <a:rPr lang="en-US" dirty="0" err="1"/>
                  <a:t>bezrozměrná</a:t>
                </a:r>
                <a:r>
                  <a:rPr lang="en-US" dirty="0"/>
                  <a:t> </a:t>
                </a:r>
                <a:r>
                  <a:rPr lang="en-US" dirty="0" err="1"/>
                  <a:t>veličina</a:t>
                </a:r>
                <a:r>
                  <a:rPr lang="en-US" dirty="0"/>
                  <a:t>, </a:t>
                </a:r>
                <a:r>
                  <a:rPr lang="en-US" dirty="0" err="1"/>
                  <a:t>určuje</a:t>
                </a:r>
                <a:r>
                  <a:rPr lang="en-US" dirty="0"/>
                  <a:t>, </a:t>
                </a:r>
                <a:r>
                  <a:rPr lang="en-US" dirty="0" err="1"/>
                  <a:t>kolik</a:t>
                </a:r>
                <a:r>
                  <a:rPr lang="en-US" dirty="0"/>
                  <a:t> </a:t>
                </a:r>
                <a:r>
                  <a:rPr lang="en-US" dirty="0" err="1"/>
                  <a:t>světla</a:t>
                </a:r>
                <a:r>
                  <a:rPr lang="en-US" dirty="0"/>
                  <a:t> </a:t>
                </a:r>
                <a:r>
                  <a:rPr lang="en-US" dirty="0" err="1"/>
                  <a:t>bylo</a:t>
                </a:r>
                <a:r>
                  <a:rPr lang="en-US" dirty="0"/>
                  <a:t> </a:t>
                </a:r>
                <a:r>
                  <a:rPr lang="en-US" dirty="0" err="1"/>
                  <a:t>pohlceno</a:t>
                </a:r>
                <a:r>
                  <a:rPr lang="en-US" dirty="0"/>
                  <a:t>)</a:t>
                </a: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l-GR" dirty="0"/>
                  <a:t> = </a:t>
                </a:r>
                <a:r>
                  <a:rPr lang="en-US" dirty="0" err="1"/>
                  <a:t>molární</a:t>
                </a:r>
                <a:r>
                  <a:rPr lang="en-US" dirty="0"/>
                  <a:t> </a:t>
                </a:r>
                <a:r>
                  <a:rPr lang="en-US" dirty="0" err="1"/>
                  <a:t>absorpční</a:t>
                </a:r>
                <a:r>
                  <a:rPr lang="en-US" dirty="0"/>
                  <a:t> </a:t>
                </a:r>
                <a:r>
                  <a:rPr lang="en-US" dirty="0" err="1"/>
                  <a:t>koeficient</a:t>
                </a:r>
                <a:r>
                  <a:rPr lang="en-US" dirty="0"/>
                  <a:t> (v mol</a:t>
                </a:r>
                <a:r>
                  <a:rPr lang="en-US" baseline="30000" dirty="0"/>
                  <a:t>−1</a:t>
                </a:r>
                <a:r>
                  <a:rPr lang="cs-CZ" baseline="30000" dirty="0"/>
                  <a:t> </a:t>
                </a:r>
                <a:r>
                  <a:rPr lang="en-US" dirty="0"/>
                  <a:t>⋅</a:t>
                </a:r>
                <a:r>
                  <a:rPr lang="cs-CZ" dirty="0"/>
                  <a:t> </a:t>
                </a:r>
                <a:r>
                  <a:rPr lang="en-US" dirty="0"/>
                  <a:t>dm</a:t>
                </a:r>
                <a:r>
                  <a:rPr lang="en-US" baseline="30000" dirty="0"/>
                  <a:t>3</a:t>
                </a:r>
                <a:r>
                  <a:rPr lang="en-US" dirty="0"/>
                  <a:t> ⋅</a:t>
                </a:r>
                <a:r>
                  <a:rPr lang="cs-CZ" dirty="0"/>
                  <a:t> </a:t>
                </a:r>
                <a:r>
                  <a:rPr lang="en-US" dirty="0"/>
                  <a:t>cm</a:t>
                </a:r>
                <a:r>
                  <a:rPr lang="en-US" baseline="30000" dirty="0"/>
                  <a:t>−1</a:t>
                </a:r>
                <a:r>
                  <a:rPr lang="en-US" dirty="0"/>
                  <a:t> )</a:t>
                </a: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koncentrace</a:t>
                </a:r>
                <a:r>
                  <a:rPr lang="en-US" dirty="0"/>
                  <a:t> </a:t>
                </a:r>
                <a:r>
                  <a:rPr lang="en-US" dirty="0" err="1"/>
                  <a:t>látky</a:t>
                </a:r>
                <a:r>
                  <a:rPr lang="en-US" dirty="0"/>
                  <a:t> (v mol</a:t>
                </a:r>
                <a:r>
                  <a:rPr lang="cs-CZ" dirty="0"/>
                  <a:t> </a:t>
                </a:r>
                <a:r>
                  <a:rPr lang="en-US" dirty="0"/>
                  <a:t>⋅</a:t>
                </a:r>
                <a:r>
                  <a:rPr lang="cs-CZ" dirty="0"/>
                  <a:t> </a:t>
                </a:r>
                <a:r>
                  <a:rPr lang="en-US" dirty="0"/>
                  <a:t>dm</a:t>
                </a:r>
                <a:r>
                  <a:rPr lang="en-US" baseline="30000" dirty="0"/>
                  <a:t>−3</a:t>
                </a:r>
                <a:r>
                  <a:rPr lang="en-US" dirty="0"/>
                  <a:t> )</a:t>
                </a: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optická</a:t>
                </a:r>
                <a:r>
                  <a:rPr lang="en-US" dirty="0"/>
                  <a:t> </a:t>
                </a:r>
                <a:r>
                  <a:rPr lang="en-US" dirty="0" err="1"/>
                  <a:t>dráha</a:t>
                </a:r>
                <a:r>
                  <a:rPr lang="en-US" dirty="0"/>
                  <a:t> (v cm, </a:t>
                </a:r>
                <a:r>
                  <a:rPr lang="en-US" dirty="0" err="1"/>
                  <a:t>nejčastěji</a:t>
                </a:r>
                <a:r>
                  <a:rPr lang="en-US" dirty="0"/>
                  <a:t> 1 cm </a:t>
                </a:r>
                <a:r>
                  <a:rPr lang="en-US" dirty="0" err="1"/>
                  <a:t>kyveta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44C667A1-F891-4B27-A976-FF67EC61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02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 err="1"/>
              <a:t>Lambertův</a:t>
            </a:r>
            <a:r>
              <a:rPr lang="cs-CZ" sz="2600" b="1" dirty="0"/>
              <a:t>-Beerův zákon (zákon absorpce)</a:t>
            </a:r>
          </a:p>
          <a:p>
            <a:r>
              <a:rPr lang="cs-CZ" dirty="0"/>
              <a:t>Světlo procházející roztokem je částečně pohlceno molekulami, které mají schopnost absorbovat fotony dané vlnové délky</a:t>
            </a:r>
          </a:p>
          <a:p>
            <a:r>
              <a:rPr lang="cs-CZ" dirty="0"/>
              <a:t>Pohlcený foton způsobí nějaký proces na molekulární úrovni (elektronová excitace, v IR na teplo)</a:t>
            </a:r>
          </a:p>
          <a:p>
            <a:r>
              <a:rPr lang="cs-CZ" dirty="0"/>
              <a:t>Čím více molekul (vyšší koncentrace), tím více světla pohltí</a:t>
            </a:r>
          </a:p>
          <a:p>
            <a:r>
              <a:rPr lang="cs-CZ" dirty="0"/>
              <a:t>Čím delší dráha světla v roztoku, tím více příležitostí pro absorpci</a:t>
            </a:r>
          </a:p>
        </p:txBody>
      </p:sp>
    </p:spTree>
    <p:extLst>
      <p:ext uri="{BB962C8B-B14F-4D97-AF65-F5344CB8AC3E}">
        <p14:creationId xmlns:p14="http://schemas.microsoft.com/office/powerpoint/2010/main" val="1579540834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4417</TotalTime>
  <Words>1420</Words>
  <Application>Microsoft Office PowerPoint</Application>
  <PresentationFormat>Širokoúhlá obrazovka</PresentationFormat>
  <Paragraphs>208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Trebuchet MS</vt:lpstr>
      <vt:lpstr>Berlín</vt:lpstr>
      <vt:lpstr>  Fyzika pro chemiky  LS 2025</vt:lpstr>
      <vt:lpstr>Sylabus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</vt:lpstr>
      <vt:lpstr>Optika – shrnutí</vt:lpstr>
      <vt:lpstr>Optika –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  Hvězdy ve středoškolské fyzice</dc:title>
  <dc:creator>Týna</dc:creator>
  <cp:lastModifiedBy>BlackHole MainFrame</cp:lastModifiedBy>
  <cp:revision>208</cp:revision>
  <dcterms:created xsi:type="dcterms:W3CDTF">2017-06-07T17:41:57Z</dcterms:created>
  <dcterms:modified xsi:type="dcterms:W3CDTF">2025-04-08T19:54:33Z</dcterms:modified>
</cp:coreProperties>
</file>