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342" r:id="rId3"/>
    <p:sldId id="455" r:id="rId4"/>
    <p:sldId id="474" r:id="rId5"/>
    <p:sldId id="475" r:id="rId6"/>
    <p:sldId id="457" r:id="rId7"/>
    <p:sldId id="476" r:id="rId8"/>
    <p:sldId id="477" r:id="rId9"/>
    <p:sldId id="478" r:id="rId10"/>
    <p:sldId id="479" r:id="rId11"/>
    <p:sldId id="458" r:id="rId12"/>
    <p:sldId id="480" r:id="rId13"/>
    <p:sldId id="481" r:id="rId14"/>
    <p:sldId id="482" r:id="rId15"/>
    <p:sldId id="449" r:id="rId16"/>
    <p:sldId id="4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légr Jan, doc. RNDr." initials="ŠJdR" lastIdx="1" clrIdx="0">
    <p:extLst>
      <p:ext uri="{19B8F6BF-5375-455C-9EA6-DF929625EA0E}">
        <p15:presenceInfo xmlns:p15="http://schemas.microsoft.com/office/powerpoint/2012/main" userId="Šlégr Jan, doc. RN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4D0"/>
    <a:srgbClr val="E9E5E2"/>
    <a:srgbClr val="E2DEDB"/>
    <a:srgbClr val="F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456" autoAdjust="0"/>
  </p:normalViewPr>
  <p:slideViewPr>
    <p:cSldViewPr snapToGrid="0">
      <p:cViewPr varScale="1">
        <p:scale>
          <a:sx n="120" d="100"/>
          <a:sy n="120" d="100"/>
        </p:scale>
        <p:origin x="2347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6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6T10:25:24.28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3B2F-AF0F-4C7F-BD65-F7FEB7F70C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A462-9439-4961-A44B-4A8B9910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peistemiologickém</a:t>
            </a:r>
            <a:r>
              <a:rPr lang="en-US" dirty="0"/>
              <a:t> </a:t>
            </a:r>
            <a:r>
              <a:rPr lang="en-US" dirty="0" err="1"/>
              <a:t>paradigmatu</a:t>
            </a:r>
            <a:r>
              <a:rPr lang="en-US" dirty="0"/>
              <a:t> </a:t>
            </a:r>
            <a:r>
              <a:rPr lang="en-US" dirty="0" err="1"/>
              <a:t>získávání</a:t>
            </a:r>
            <a:r>
              <a:rPr lang="en-US" dirty="0"/>
              <a:t> </a:t>
            </a:r>
            <a:r>
              <a:rPr lang="en-US" dirty="0" err="1"/>
              <a:t>znalostí</a:t>
            </a:r>
            <a:r>
              <a:rPr lang="en-US" dirty="0"/>
              <a:t> </a:t>
            </a:r>
            <a:r>
              <a:rPr lang="en-US" dirty="0" err="1"/>
              <a:t>metodickou</a:t>
            </a:r>
            <a:r>
              <a:rPr lang="en-US" dirty="0"/>
              <a:t> a </a:t>
            </a:r>
            <a:r>
              <a:rPr lang="en-US" dirty="0" err="1"/>
              <a:t>empirickou</a:t>
            </a:r>
            <a:r>
              <a:rPr lang="en-US" dirty="0"/>
              <a:t> </a:t>
            </a:r>
            <a:r>
              <a:rPr lang="en-US" dirty="0" err="1"/>
              <a:t>falzifikací</a:t>
            </a:r>
            <a:r>
              <a:rPr lang="en-US" dirty="0"/>
              <a:t> </a:t>
            </a:r>
            <a:r>
              <a:rPr lang="en-US" dirty="0" err="1"/>
              <a:t>hypotéz</a:t>
            </a:r>
            <a:r>
              <a:rPr lang="en-US" dirty="0"/>
              <a:t> pro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teorií</a:t>
            </a:r>
            <a:r>
              <a:rPr lang="en-US" dirty="0"/>
              <a:t> </a:t>
            </a:r>
            <a:r>
              <a:rPr lang="en-US" dirty="0" err="1"/>
              <a:t>založených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důkazech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řetězce</a:t>
            </a:r>
            <a:r>
              <a:rPr lang="en-US" dirty="0"/>
              <a:t> se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proplétat</a:t>
            </a:r>
            <a:r>
              <a:rPr lang="en-US" dirty="0"/>
              <a:t> a </a:t>
            </a:r>
            <a:r>
              <a:rPr lang="en-US" dirty="0" err="1"/>
              <a:t>vytvářet</a:t>
            </a:r>
            <a:r>
              <a:rPr lang="en-US" dirty="0"/>
              <a:t> </a:t>
            </a:r>
            <a:r>
              <a:rPr lang="en-US" dirty="0" err="1"/>
              <a:t>silnější</a:t>
            </a:r>
            <a:r>
              <a:rPr lang="en-US" dirty="0"/>
              <a:t> </a:t>
            </a:r>
            <a:r>
              <a:rPr lang="en-US" dirty="0" err="1"/>
              <a:t>mechanickou</a:t>
            </a:r>
            <a:r>
              <a:rPr lang="en-US" dirty="0"/>
              <a:t> </a:t>
            </a:r>
            <a:r>
              <a:rPr lang="en-US" dirty="0" err="1"/>
              <a:t>síť</a:t>
            </a:r>
            <a:r>
              <a:rPr lang="en-US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9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0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91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32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3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6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95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4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7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7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0030-AF8C-41E6-AF78-85ACCEE9938F}" type="datetimeFigureOut">
              <a:rPr lang="cs-CZ" smtClean="0"/>
              <a:t>28.4.2025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8276-AB6F-4CA8-A9EC-E4DC0D21D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" y="1291054"/>
            <a:ext cx="8958227" cy="2659378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pro chemiky </a:t>
            </a:r>
            <a:b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EFCD3E-2F86-4C41-8302-4F386082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5801" y="2769084"/>
            <a:ext cx="3046199" cy="2451312"/>
          </a:xfr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14000"/>
              </a:lnSpc>
            </a:pPr>
            <a:r>
              <a:rPr lang="cs-CZ" sz="3000" b="1" dirty="0"/>
              <a:t>Jan Šlégr</a:t>
            </a:r>
          </a:p>
          <a:p>
            <a:pPr algn="ctr" defTabSz="457200">
              <a:lnSpc>
                <a:spcPct val="114000"/>
              </a:lnSpc>
            </a:pPr>
            <a:r>
              <a:rPr lang="cs-CZ" sz="2500" b="1" dirty="0"/>
              <a:t>jan.slegr@uhk.cz</a:t>
            </a:r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FBCBDC-ADDA-4C03-BD25-68CA57DB1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" t="15526" r="76878" b="14539"/>
          <a:stretch/>
        </p:blipFill>
        <p:spPr>
          <a:xfrm>
            <a:off x="7322092" y="480060"/>
            <a:ext cx="1036320" cy="8991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43202A-C5BA-46D0-B827-9768495D235C}"/>
              </a:ext>
            </a:extLst>
          </p:cNvPr>
          <p:cNvSpPr txBox="1"/>
          <p:nvPr/>
        </p:nvSpPr>
        <p:spPr>
          <a:xfrm>
            <a:off x="8411751" y="586740"/>
            <a:ext cx="3431339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/>
              <a:t>Univerzita Hradec Králové</a:t>
            </a:r>
          </a:p>
          <a:p>
            <a:pPr>
              <a:lnSpc>
                <a:spcPct val="114000"/>
              </a:lnSpc>
            </a:pPr>
            <a:r>
              <a:rPr lang="cs-CZ" sz="2000" b="1" dirty="0"/>
              <a:t>Přírodovědecká fakulta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2A9FE1-5727-411B-B2B0-6FDB9621CD9B}"/>
              </a:ext>
            </a:extLst>
          </p:cNvPr>
          <p:cNvSpPr/>
          <p:nvPr/>
        </p:nvSpPr>
        <p:spPr>
          <a:xfrm>
            <a:off x="6391" y="4558676"/>
            <a:ext cx="8958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Přednáška 10</a:t>
            </a:r>
          </a:p>
          <a:p>
            <a:pPr algn="ctr"/>
            <a:r>
              <a:rPr lang="cs-CZ" sz="4000" dirty="0"/>
              <a:t>Elektrostatika</a:t>
            </a:r>
          </a:p>
        </p:txBody>
      </p:sp>
    </p:spTree>
    <p:extLst>
      <p:ext uri="{BB962C8B-B14F-4D97-AF65-F5344CB8AC3E}">
        <p14:creationId xmlns:p14="http://schemas.microsoft.com/office/powerpoint/2010/main" val="328309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 err="1"/>
              <a:t>Madelungova</a:t>
            </a:r>
            <a:r>
              <a:rPr lang="cs-CZ" sz="2600" b="1" dirty="0"/>
              <a:t> konstanta</a:t>
            </a:r>
          </a:p>
          <a:p>
            <a:pPr marL="0" lvl="0" indent="0">
              <a:buNone/>
            </a:pPr>
            <a:endParaRPr lang="cs-CZ" sz="2600" b="1" dirty="0"/>
          </a:p>
          <a:p>
            <a:pPr marL="0" lvl="0" indent="0">
              <a:buNone/>
            </a:pPr>
            <a:endParaRPr lang="cs-CZ" sz="2600" b="1" dirty="0"/>
          </a:p>
          <a:p>
            <a:pPr marL="0" lvl="0" indent="0">
              <a:buNone/>
            </a:pPr>
            <a:endParaRPr lang="cs-CZ" sz="2600" b="1" dirty="0"/>
          </a:p>
          <a:p>
            <a:pPr marL="0" lvl="0" indent="0">
              <a:buNone/>
            </a:pPr>
            <a:endParaRPr lang="cs-CZ" sz="1000" b="1" dirty="0"/>
          </a:p>
          <a:p>
            <a:r>
              <a:rPr lang="cs-CZ" dirty="0" err="1"/>
              <a:t>NaCl</a:t>
            </a:r>
            <a:r>
              <a:rPr lang="cs-CZ" dirty="0"/>
              <a:t>: má malou mřížkovou energii, ionty mají menší náboje → rozpustnost vysoká</a:t>
            </a:r>
          </a:p>
          <a:p>
            <a:r>
              <a:rPr lang="cs-CZ" dirty="0" err="1"/>
              <a:t>MgO</a:t>
            </a:r>
            <a:r>
              <a:rPr lang="cs-CZ" dirty="0"/>
              <a:t>: oba ionty mají dvojnásobný náboj → Coulombova přitažlivost je 4× větší → mřížka je velmi pevná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0FC6B23D-1EF3-4CC1-B302-28FA67FC3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4605"/>
              </p:ext>
            </p:extLst>
          </p:nvPr>
        </p:nvGraphicFramePr>
        <p:xfrm>
          <a:off x="680321" y="2985611"/>
          <a:ext cx="9613900" cy="1097280"/>
        </p:xfrm>
        <a:graphic>
          <a:graphicData uri="http://schemas.openxmlformats.org/drawingml/2006/table">
            <a:tbl>
              <a:tblPr/>
              <a:tblGrid>
                <a:gridCol w="1383429">
                  <a:extLst>
                    <a:ext uri="{9D8B030D-6E8A-4147-A177-3AD203B41FA5}">
                      <a16:colId xmlns:a16="http://schemas.microsoft.com/office/drawing/2014/main" val="375098806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3144215188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851500682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3800484356"/>
                    </a:ext>
                  </a:extLst>
                </a:gridCol>
                <a:gridCol w="1562971">
                  <a:extLst>
                    <a:ext uri="{9D8B030D-6E8A-4147-A177-3AD203B41FA5}">
                      <a16:colId xmlns:a16="http://schemas.microsoft.com/office/drawing/2014/main" val="2167441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Sloučenina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Ionty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Mřížková energie (přibližně)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Hydratační energie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Rozpustnost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78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NaCl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Na⁺, Cl⁻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nízká (~770 kJ/mol)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poměrně vysoká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vysoká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37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MgO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Mg²⁺, O²⁻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velmi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vysoká</a:t>
                      </a:r>
                      <a:r>
                        <a:rPr lang="en-US" dirty="0"/>
                        <a:t> (~3795 kJ/mol)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také vysoká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velmi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nízká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27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1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006729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 err="1"/>
              <a:t>Debye</a:t>
            </a:r>
            <a:r>
              <a:rPr lang="cs-CZ" sz="2600" b="1" dirty="0"/>
              <a:t>–</a:t>
            </a:r>
            <a:r>
              <a:rPr lang="cs-CZ" sz="2600" b="1" dirty="0" err="1"/>
              <a:t>Hückelova</a:t>
            </a:r>
            <a:r>
              <a:rPr lang="cs-CZ" sz="2600" b="1" dirty="0"/>
              <a:t> teorie</a:t>
            </a:r>
          </a:p>
          <a:p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rozpustíme</a:t>
            </a:r>
            <a:r>
              <a:rPr lang="en-US" dirty="0"/>
              <a:t> </a:t>
            </a:r>
            <a:r>
              <a:rPr lang="en-US" dirty="0" err="1"/>
              <a:t>sůl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NaCl)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vodě</a:t>
            </a:r>
            <a:r>
              <a:rPr lang="en-US" dirty="0"/>
              <a:t>, </a:t>
            </a:r>
            <a:r>
              <a:rPr lang="en-US" dirty="0" err="1"/>
              <a:t>vznikne</a:t>
            </a:r>
            <a:r>
              <a:rPr lang="en-US" dirty="0"/>
              <a:t> </a:t>
            </a:r>
            <a:r>
              <a:rPr lang="en-US" dirty="0" err="1"/>
              <a:t>roztok</a:t>
            </a:r>
            <a:r>
              <a:rPr lang="en-US" dirty="0"/>
              <a:t> </a:t>
            </a:r>
            <a:r>
              <a:rPr lang="en-US" dirty="0" err="1"/>
              <a:t>volných</a:t>
            </a:r>
            <a:r>
              <a:rPr lang="en-US" dirty="0"/>
              <a:t> </a:t>
            </a:r>
            <a:r>
              <a:rPr lang="en-US" dirty="0" err="1"/>
              <a:t>iontů</a:t>
            </a:r>
            <a:r>
              <a:rPr lang="en-US" dirty="0"/>
              <a:t>. Ty </a:t>
            </a:r>
            <a:r>
              <a:rPr lang="en-US" dirty="0" err="1"/>
              <a:t>si</a:t>
            </a:r>
            <a:r>
              <a:rPr lang="en-US" dirty="0"/>
              <a:t> ale </a:t>
            </a:r>
            <a:r>
              <a:rPr lang="en-US" b="1" dirty="0" err="1"/>
              <a:t>nepohybují</a:t>
            </a:r>
            <a:r>
              <a:rPr lang="en-US" b="1" dirty="0"/>
              <a:t> </a:t>
            </a:r>
            <a:r>
              <a:rPr lang="en-US" b="1" dirty="0" err="1"/>
              <a:t>nezávisle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ovlivněny</a:t>
            </a:r>
            <a:r>
              <a:rPr lang="en-US" dirty="0"/>
              <a:t> </a:t>
            </a:r>
            <a:r>
              <a:rPr lang="en-US" dirty="0" err="1"/>
              <a:t>elektrostatickými</a:t>
            </a:r>
            <a:r>
              <a:rPr lang="en-US" dirty="0"/>
              <a:t> salami</a:t>
            </a:r>
            <a:endParaRPr lang="cs-CZ" dirty="0"/>
          </a:p>
          <a:p>
            <a:r>
              <a:rPr lang="cs-CZ" dirty="0"/>
              <a:t>Každý iont je obklopen "iontovou atmosférou" tvořenou ionty opačného náboje</a:t>
            </a:r>
          </a:p>
          <a:p>
            <a:r>
              <a:rPr lang="cs-CZ" dirty="0"/>
              <a:t>Výsledkem je částečné stínění jeho náboje – na iont pak </a:t>
            </a:r>
            <a:r>
              <a:rPr lang="cs-CZ" dirty="0" err="1"/>
              <a:t>půosbí</a:t>
            </a:r>
            <a:r>
              <a:rPr lang="cs-CZ" dirty="0"/>
              <a:t> menší účinná síla</a:t>
            </a:r>
          </a:p>
          <a:p>
            <a:r>
              <a:rPr lang="cs-CZ" dirty="0"/>
              <a:t>Tato atmosféra brzdí pohyb iontů a ovlivňuje chování roztoku (vodivost, osmotický tlak, rovnováhy...)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DCF33D-D574-476C-8323-66F9A1A3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684" y="2578100"/>
            <a:ext cx="2074366" cy="21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006729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 err="1"/>
              <a:t>Debye</a:t>
            </a:r>
            <a:r>
              <a:rPr lang="cs-CZ" sz="2600" b="1" dirty="0"/>
              <a:t>–</a:t>
            </a:r>
            <a:r>
              <a:rPr lang="cs-CZ" sz="2600" b="1" dirty="0" err="1"/>
              <a:t>Hückelova</a:t>
            </a:r>
            <a:r>
              <a:rPr lang="cs-CZ" sz="2600" b="1" dirty="0"/>
              <a:t> teorie: Důsledky pro chemii</a:t>
            </a:r>
          </a:p>
          <a:p>
            <a:r>
              <a:rPr lang="cs-CZ" dirty="0"/>
              <a:t>Aktivita ≠ koncentrace – u silně ionizovaných látek (např. </a:t>
            </a:r>
            <a:r>
              <a:rPr lang="cs-CZ" dirty="0" err="1"/>
              <a:t>HCl</a:t>
            </a:r>
            <a:r>
              <a:rPr lang="cs-CZ" dirty="0"/>
              <a:t>, </a:t>
            </a:r>
            <a:r>
              <a:rPr lang="cs-CZ" dirty="0" err="1"/>
              <a:t>NaOH</a:t>
            </a:r>
            <a:r>
              <a:rPr lang="cs-CZ" dirty="0"/>
              <a:t>) musíme místo koncentrace používat </a:t>
            </a:r>
            <a:r>
              <a:rPr lang="cs-CZ" b="1" dirty="0"/>
              <a:t>aktivitu</a:t>
            </a:r>
            <a:endParaRPr lang="cs-CZ" dirty="0"/>
          </a:p>
          <a:p>
            <a:r>
              <a:rPr lang="cs-CZ" dirty="0"/>
              <a:t>Vysvětluje pokles vodivosti s rostoucí koncentrací – ionty se pohybují pomaleji, protože jsou obklopeny atmosférou</a:t>
            </a:r>
          </a:p>
          <a:p>
            <a:r>
              <a:rPr lang="cs-CZ" dirty="0"/>
              <a:t>Umožňuje správně popisovat rovnováhy v elektrolytech (např. výpočty pH, </a:t>
            </a:r>
            <a:r>
              <a:rPr lang="cs-CZ" dirty="0" err="1"/>
              <a:t>solubility</a:t>
            </a:r>
            <a:r>
              <a:rPr lang="cs-CZ" dirty="0"/>
              <a:t>)</a:t>
            </a:r>
          </a:p>
          <a:p>
            <a:r>
              <a:rPr lang="en-US" dirty="0" err="1"/>
              <a:t>Ionty</a:t>
            </a:r>
            <a:r>
              <a:rPr lang="en-US" dirty="0"/>
              <a:t> v </a:t>
            </a:r>
            <a:r>
              <a:rPr lang="en-US" dirty="0" err="1"/>
              <a:t>roztoku</a:t>
            </a:r>
            <a:r>
              <a:rPr lang="en-US" dirty="0"/>
              <a:t>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volné</a:t>
            </a:r>
            <a:r>
              <a:rPr lang="en-US" dirty="0"/>
              <a:t> –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náboj</a:t>
            </a:r>
            <a:r>
              <a:rPr lang="en-US" dirty="0"/>
              <a:t> je </a:t>
            </a:r>
            <a:r>
              <a:rPr lang="en-US" dirty="0" err="1"/>
              <a:t>částečně</a:t>
            </a:r>
            <a:r>
              <a:rPr lang="en-US" dirty="0"/>
              <a:t> </a:t>
            </a:r>
            <a:r>
              <a:rPr lang="en-US" dirty="0" err="1"/>
              <a:t>stíněn</a:t>
            </a:r>
            <a:r>
              <a:rPr lang="en-US" dirty="0"/>
              <a:t> </a:t>
            </a:r>
            <a:r>
              <a:rPr lang="en-US" dirty="0" err="1"/>
              <a:t>okolními</a:t>
            </a:r>
            <a:r>
              <a:rPr lang="en-US" dirty="0"/>
              <a:t> </a:t>
            </a:r>
            <a:r>
              <a:rPr lang="en-US" dirty="0" err="1"/>
              <a:t>ionty</a:t>
            </a:r>
            <a:r>
              <a:rPr lang="en-US" dirty="0"/>
              <a:t>. To </a:t>
            </a:r>
            <a:r>
              <a:rPr lang="en-US" dirty="0" err="1"/>
              <a:t>ovlivňuje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měřitelné</a:t>
            </a:r>
            <a:r>
              <a:rPr lang="en-US" dirty="0"/>
              <a:t> </a:t>
            </a:r>
            <a:r>
              <a:rPr lang="en-US" dirty="0" err="1"/>
              <a:t>veličiny</a:t>
            </a:r>
            <a:r>
              <a:rPr lang="en-US" dirty="0"/>
              <a:t>. Proto </a:t>
            </a:r>
            <a:r>
              <a:rPr lang="en-US" dirty="0" err="1"/>
              <a:t>zavádíme</a:t>
            </a:r>
            <a:r>
              <a:rPr lang="en-US" dirty="0"/>
              <a:t> </a:t>
            </a:r>
            <a:r>
              <a:rPr lang="en-US" b="1" dirty="0" err="1"/>
              <a:t>aktivitu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efektivní</a:t>
            </a:r>
            <a:r>
              <a:rPr lang="en-US" dirty="0"/>
              <a:t> </a:t>
            </a:r>
            <a:r>
              <a:rPr lang="en-US" dirty="0" err="1"/>
              <a:t>koncentraci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31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9994029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Elektroforéza a separace látek v elektrickém poli</a:t>
            </a:r>
          </a:p>
          <a:p>
            <a:r>
              <a:rPr lang="cs-CZ" dirty="0"/>
              <a:t>Výklad viz přednáška 5</a:t>
            </a:r>
          </a:p>
          <a:p>
            <a:r>
              <a:rPr lang="cs-CZ"/>
              <a:t>Elektroforéza je </a:t>
            </a:r>
            <a:r>
              <a:rPr lang="cs-CZ" dirty="0"/>
              <a:t>metoda, která využívá pohyb nabitých částic v elektrickém poli k jejich separaci podle náboje, velikosti a tvaru</a:t>
            </a:r>
          </a:p>
          <a:p>
            <a:r>
              <a:rPr lang="cs-CZ" dirty="0"/>
              <a:t>Elektrické pole působí na nabité částice (např. ionty, proteiny, DNA). Rychlost pohybu závisí na:</a:t>
            </a:r>
          </a:p>
          <a:p>
            <a:pPr lvl="1"/>
            <a:r>
              <a:rPr lang="cs-CZ" dirty="0"/>
              <a:t>velikosti a znaménku náboje (větší náboj = větší síla),</a:t>
            </a:r>
          </a:p>
          <a:p>
            <a:pPr lvl="1"/>
            <a:r>
              <a:rPr lang="cs-CZ" dirty="0"/>
              <a:t>velikosti a tvaru částice (větší = pomalejší),</a:t>
            </a:r>
          </a:p>
          <a:p>
            <a:pPr lvl="1"/>
            <a:r>
              <a:rPr lang="cs-CZ" dirty="0"/>
              <a:t>viskozitě prostředí a odporu (</a:t>
            </a:r>
            <a:r>
              <a:rPr lang="cs-CZ" dirty="0" err="1"/>
              <a:t>Stokesův</a:t>
            </a:r>
            <a:r>
              <a:rPr lang="cs-CZ" dirty="0"/>
              <a:t> zákon)</a:t>
            </a:r>
          </a:p>
          <a:p>
            <a:r>
              <a:rPr lang="cs-CZ" dirty="0"/>
              <a:t>Separace aminokyselin, proteinů, nukleových kyselin. Diagnostika, forenzní analýza, molekulární biologie</a:t>
            </a:r>
          </a:p>
        </p:txBody>
      </p:sp>
    </p:spTree>
    <p:extLst>
      <p:ext uri="{BB962C8B-B14F-4D97-AF65-F5344CB8AC3E}">
        <p14:creationId xmlns:p14="http://schemas.microsoft.com/office/powerpoint/2010/main" val="314674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76D3F-A726-1B5D-DEEA-837D94C4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D33EE-DD44-D9A9-0A60-489F8453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BDDDE9-76D1-E990-DDFE-4226B51D1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1195F68-977F-9C2D-BDC3-C6F9E791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9994029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Vliv elektrického pole na molekuly v roztoku</a:t>
            </a:r>
          </a:p>
          <a:p>
            <a:pPr marL="457200" lvl="0" indent="-457200">
              <a:buAutoNum type="arabicPeriod"/>
            </a:pPr>
            <a:r>
              <a:rPr lang="cs-CZ" b="1" dirty="0"/>
              <a:t>Na ionty – elektrostatická síla</a:t>
            </a:r>
          </a:p>
          <a:p>
            <a:r>
              <a:rPr lang="cs-CZ" dirty="0"/>
              <a:t>Pohyb iontů ve směru síly: základ vodivosti a elektroforézy</a:t>
            </a:r>
          </a:p>
          <a:p>
            <a:r>
              <a:rPr lang="cs-CZ" dirty="0"/>
              <a:t>Zrychlení je omezeno odporem prostředí</a:t>
            </a:r>
          </a:p>
          <a:p>
            <a:pPr marL="0" indent="0">
              <a:buNone/>
            </a:pPr>
            <a:r>
              <a:rPr lang="pt-BR" b="1" dirty="0"/>
              <a:t>2. Na polární molekuly – orientace dipólů</a:t>
            </a:r>
            <a:endParaRPr lang="cs-CZ" b="1" dirty="0"/>
          </a:p>
          <a:p>
            <a:r>
              <a:rPr lang="cs-CZ" dirty="0"/>
              <a:t>Elektrické pole způsobuje otáčení molekul tak, aby jejich dipól směřoval podle pole → mikrovlnný ohřev</a:t>
            </a:r>
          </a:p>
          <a:p>
            <a:pPr marL="0" indent="0">
              <a:buNone/>
            </a:pPr>
            <a:r>
              <a:rPr lang="cs-CZ" b="1" dirty="0"/>
              <a:t>3. Na iontově-polární komplexy</a:t>
            </a:r>
          </a:p>
          <a:p>
            <a:r>
              <a:rPr lang="cs-CZ" dirty="0"/>
              <a:t>Molekuly jako bílkoviny nesou distribuovaný náboj – jejich pohyb a deformace v poli závisí na tvaru, náboji i pH</a:t>
            </a:r>
          </a:p>
        </p:txBody>
      </p:sp>
    </p:spTree>
    <p:extLst>
      <p:ext uri="{BB962C8B-B14F-4D97-AF65-F5344CB8AC3E}">
        <p14:creationId xmlns:p14="http://schemas.microsoft.com/office/powerpoint/2010/main" val="51765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 – shrnutí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D3A9D675-A8FD-40A9-B4BC-7BDEC4B99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3"/>
                <a:ext cx="10072560" cy="3599316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Coulombův zákon </a:t>
                </a:r>
                <a:r>
                  <a:rPr lang="cs-CZ" dirty="0"/>
                  <a:t>vysvětluje přitažlivost mezi ionty (např. Na⁺ a Cl⁻)</a:t>
                </a:r>
              </a:p>
              <a:p>
                <a:endParaRPr lang="cs-CZ" sz="500" dirty="0"/>
              </a:p>
              <a:p>
                <a:r>
                  <a:rPr lang="cs-CZ" dirty="0"/>
                  <a:t>V krystalu na sebe působí ionty </a:t>
                </a:r>
                <a:r>
                  <a:rPr lang="cs-CZ" b="1" dirty="0"/>
                  <a:t>kolektivně</a:t>
                </a:r>
                <a:r>
                  <a:rPr lang="cs-CZ" dirty="0"/>
                  <a:t> → potřebujeme </a:t>
                </a:r>
                <a:r>
                  <a:rPr lang="cs-CZ" dirty="0" err="1"/>
                  <a:t>Madelungovu</a:t>
                </a:r>
                <a:r>
                  <a:rPr lang="cs-CZ" dirty="0"/>
                  <a:t> konstantu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cs-CZ" dirty="0"/>
              </a:p>
              <a:p>
                <a:endParaRPr lang="cs-CZ" sz="500" dirty="0"/>
              </a:p>
              <a:p>
                <a:r>
                  <a:rPr lang="cs-CZ" b="1" dirty="0"/>
                  <a:t>Rozpustnost soli</a:t>
                </a:r>
                <a:r>
                  <a:rPr lang="cs-CZ" dirty="0"/>
                  <a:t> závisí na rovnováze: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hydr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cs-CZ" dirty="0"/>
              </a:p>
              <a:p>
                <a:endParaRPr lang="cs-CZ" sz="500" dirty="0"/>
              </a:p>
              <a:p>
                <a:r>
                  <a:rPr lang="cs-CZ" b="1" dirty="0" err="1"/>
                  <a:t>Debye</a:t>
                </a:r>
                <a:r>
                  <a:rPr lang="cs-CZ" b="1" dirty="0"/>
                  <a:t>–</a:t>
                </a:r>
                <a:r>
                  <a:rPr lang="cs-CZ" b="1" dirty="0" err="1"/>
                  <a:t>Hückelova</a:t>
                </a:r>
                <a:r>
                  <a:rPr lang="cs-CZ" b="1" dirty="0"/>
                  <a:t> teorie: </a:t>
                </a:r>
                <a:r>
                  <a:rPr lang="cs-CZ" dirty="0"/>
                  <a:t>V roztoku se kolem iontu tvoří iontová atmosféra → stínění náboje</a:t>
                </a:r>
              </a:p>
              <a:p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D3A9D675-A8FD-40A9-B4BC-7BDEC4B99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3"/>
                <a:ext cx="10072560" cy="3599316"/>
              </a:xfrm>
              <a:blipFill>
                <a:blip r:embed="rId4"/>
                <a:stretch>
                  <a:fillRect l="-847" t="-23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6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 – shrnutí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Pohyb iontů a molekul v elektrickém poli:</a:t>
            </a:r>
          </a:p>
          <a:p>
            <a:r>
              <a:rPr lang="cs-CZ" b="1" dirty="0"/>
              <a:t>Elektroforéza je p</a:t>
            </a:r>
            <a:r>
              <a:rPr lang="cs-CZ" dirty="0"/>
              <a:t>ohyb nabitých částic v poli → metoda separace podle náboje, velikosti, tvaru. Používá se pro </a:t>
            </a:r>
            <a:r>
              <a:rPr lang="cs-CZ" b="1" dirty="0"/>
              <a:t>ionty, proteiny, DNA</a:t>
            </a:r>
          </a:p>
          <a:p>
            <a:r>
              <a:rPr lang="cs-CZ" b="1" dirty="0"/>
              <a:t>Vliv elektrického pole</a:t>
            </a:r>
          </a:p>
          <a:p>
            <a:pPr lvl="1"/>
            <a:r>
              <a:rPr lang="cs-CZ" dirty="0"/>
              <a:t>Na ionty: určuje rychlost (proporčně k náboji, inverzně k velikosti)</a:t>
            </a:r>
          </a:p>
          <a:p>
            <a:pPr lvl="1"/>
            <a:r>
              <a:rPr lang="cs-CZ" dirty="0"/>
              <a:t>Na molekuly: orientace dipólů (např. H₂O), základ dielektrických jevů</a:t>
            </a:r>
          </a:p>
          <a:p>
            <a:pPr lvl="1"/>
            <a:r>
              <a:rPr lang="cs-CZ" dirty="0"/>
              <a:t>Na komplexní částice: základ pro elektroosmózu, mikrovlnný ohřev, separace…</a:t>
            </a:r>
          </a:p>
          <a:p>
            <a:pPr lvl="1"/>
            <a:endParaRPr lang="cs-CZ" sz="2400" b="1" dirty="0"/>
          </a:p>
          <a:p>
            <a:pPr marL="457200" lvl="1" indent="0">
              <a:buNone/>
            </a:pPr>
            <a:r>
              <a:rPr lang="cs-CZ" sz="2400" b="1" dirty="0"/>
              <a:t>Elektrostatické síly jsou základem chování iontů a molekul v pevných látkách i roztocích – určují stabilitu, rozpustnost i možnosti separace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1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Sylabus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F307667-A28D-42DD-889B-472B2997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Elektrostatika</a:t>
            </a:r>
          </a:p>
          <a:p>
            <a:r>
              <a:rPr lang="cs-CZ" dirty="0"/>
              <a:t>Coulombův zákon</a:t>
            </a:r>
          </a:p>
          <a:p>
            <a:r>
              <a:rPr lang="cs-CZ" dirty="0" err="1"/>
              <a:t>Madelungova</a:t>
            </a:r>
            <a:r>
              <a:rPr lang="cs-CZ" dirty="0"/>
              <a:t> konstanta a mřížková energie </a:t>
            </a:r>
          </a:p>
          <a:p>
            <a:r>
              <a:rPr lang="cs-CZ" dirty="0" err="1"/>
              <a:t>Debye-Hückelova</a:t>
            </a:r>
            <a:r>
              <a:rPr lang="cs-CZ" dirty="0"/>
              <a:t> teorie </a:t>
            </a:r>
          </a:p>
          <a:p>
            <a:r>
              <a:rPr lang="cs-CZ" dirty="0"/>
              <a:t>Elektrostatické interakce v chemii</a:t>
            </a:r>
          </a:p>
          <a:p>
            <a:r>
              <a:rPr lang="cs-CZ" dirty="0"/>
              <a:t>Elektroforéza a separace </a:t>
            </a:r>
          </a:p>
          <a:p>
            <a:r>
              <a:rPr lang="cs-CZ" dirty="0"/>
              <a:t>Vliv elektrického pole na molekuly v roztoku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Elektrostatika popisuje náboje v klidu</a:t>
                </a:r>
              </a:p>
              <a:p>
                <a:r>
                  <a:rPr lang="cs-CZ" dirty="0"/>
                  <a:t>Náboj je vždy vázaný na hmotu. Nemůže existovat samostatně</a:t>
                </a:r>
              </a:p>
              <a:p>
                <a:r>
                  <a:rPr lang="cs-CZ" dirty="0"/>
                  <a:t>Sílu mezi dvěma náboji popisuje Coulombův zákon:</a:t>
                </a:r>
              </a:p>
              <a:p>
                <a:endParaRPr lang="cs-CZ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𝜋𝜀</m:t>
                          </m:r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sz="1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cs-CZ" sz="2000" dirty="0"/>
                  <a:t>	Velikost síly mezi dvěma náboji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/>
                  <a:t>	Elektrické náboje dvou částic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cs-CZ" sz="2000" dirty="0"/>
                  <a:t>	Vzdálenost mezi středy obou nábojů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sz="2000" dirty="0"/>
                  <a:t> ​ 	</a:t>
                </a:r>
                <a:r>
                  <a:rPr lang="cs-CZ" sz="2000" dirty="0"/>
                  <a:t>Permitivita prostředí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93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Ideální vs. reálný krystal</a:t>
                </a:r>
              </a:p>
              <a:p>
                <a:r>
                  <a:rPr lang="cs-CZ" dirty="0"/>
                  <a:t>Pro </a:t>
                </a:r>
                <a:r>
                  <a:rPr lang="cs-CZ" dirty="0" err="1"/>
                  <a:t>NaCl</a:t>
                </a:r>
                <a:r>
                  <a:rPr lang="cs-CZ" dirty="0"/>
                  <a:t> vzdálenost mezi ionty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≈2,8 ×</m:t>
                    </m:r>
                    <m:sSup>
                      <m:sSup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cs-CZ" dirty="0"/>
              </a:p>
              <a:p>
                <a:r>
                  <a:rPr lang="cs-CZ" dirty="0"/>
                  <a:t>Reálně se udává pevnost v tahu </a:t>
                </a:r>
                <a:r>
                  <a:rPr lang="cs-CZ" dirty="0" err="1"/>
                  <a:t>NaCl</a:t>
                </a:r>
                <a:r>
                  <a:rPr lang="cs-CZ" dirty="0"/>
                  <a:t> kolem:</a:t>
                </a:r>
                <a:r>
                  <a:rPr lang="el-GR" dirty="0"/>
                  <a:t> </a:t>
                </a:r>
                <a:r>
                  <a:rPr lang="el-GR" i="1" dirty="0"/>
                  <a:t>σ</a:t>
                </a:r>
                <a:r>
                  <a:rPr lang="cs-CZ" baseline="-25000" dirty="0"/>
                  <a:t>tah</a:t>
                </a:r>
                <a:r>
                  <a:rPr lang="cs-CZ" dirty="0"/>
                  <a:t>≈30−50 </a:t>
                </a:r>
                <a:r>
                  <a:rPr lang="cs-CZ" dirty="0" err="1"/>
                  <a:t>MPa</a:t>
                </a:r>
                <a:endParaRPr lang="cs-CZ" dirty="0"/>
              </a:p>
              <a:p>
                <a:r>
                  <a:rPr lang="en-US" dirty="0"/>
                  <a:t>Krystal </a:t>
                </a:r>
                <a:r>
                  <a:rPr lang="en-US" dirty="0" err="1"/>
                  <a:t>není</a:t>
                </a:r>
                <a:r>
                  <a:rPr lang="en-US" dirty="0"/>
                  <a:t> </a:t>
                </a:r>
                <a:r>
                  <a:rPr lang="en-US" dirty="0" err="1"/>
                  <a:t>ideální</a:t>
                </a:r>
                <a:r>
                  <a:rPr lang="en-US" dirty="0"/>
                  <a:t>: </a:t>
                </a:r>
                <a:r>
                  <a:rPr lang="en-US" dirty="0" err="1"/>
                  <a:t>obsahuje</a:t>
                </a:r>
                <a:r>
                  <a:rPr lang="en-US" dirty="0"/>
                  <a:t> </a:t>
                </a:r>
                <a:r>
                  <a:rPr lang="en-US" dirty="0" err="1"/>
                  <a:t>defekty</a:t>
                </a:r>
                <a:r>
                  <a:rPr lang="en-US" dirty="0"/>
                  <a:t>, </a:t>
                </a:r>
                <a:r>
                  <a:rPr lang="en-US" dirty="0" err="1"/>
                  <a:t>dislokace</a:t>
                </a:r>
                <a:r>
                  <a:rPr lang="en-US" dirty="0"/>
                  <a:t>, </a:t>
                </a:r>
                <a:r>
                  <a:rPr lang="en-US" dirty="0" err="1"/>
                  <a:t>praskliny</a:t>
                </a:r>
                <a:r>
                  <a:rPr lang="en-US" dirty="0"/>
                  <a:t>, </a:t>
                </a:r>
                <a:r>
                  <a:rPr lang="en-US" dirty="0" err="1"/>
                  <a:t>zrnka</a:t>
                </a:r>
                <a:r>
                  <a:rPr lang="en-US" dirty="0"/>
                  <a:t>, </a:t>
                </a:r>
                <a:r>
                  <a:rPr lang="en-US" dirty="0" err="1"/>
                  <a:t>povrchové</a:t>
                </a:r>
                <a:r>
                  <a:rPr lang="en-US" dirty="0"/>
                  <a:t> </a:t>
                </a:r>
                <a:r>
                  <a:rPr lang="en-US" dirty="0" err="1"/>
                  <a:t>trhliny</a:t>
                </a:r>
                <a:r>
                  <a:rPr lang="en-US" dirty="0"/>
                  <a:t>…</a:t>
                </a:r>
                <a:endParaRPr lang="cs-CZ" dirty="0"/>
              </a:p>
              <a:p>
                <a:r>
                  <a:rPr lang="en-US" dirty="0" err="1"/>
                  <a:t>Skutečné</a:t>
                </a:r>
                <a:r>
                  <a:rPr lang="en-US" dirty="0"/>
                  <a:t> </a:t>
                </a:r>
                <a:r>
                  <a:rPr lang="en-US" dirty="0" err="1"/>
                  <a:t>porušení</a:t>
                </a:r>
                <a:r>
                  <a:rPr lang="en-US" dirty="0"/>
                  <a:t> </a:t>
                </a:r>
                <a:r>
                  <a:rPr lang="en-US" dirty="0" err="1"/>
                  <a:t>začíná</a:t>
                </a:r>
                <a:r>
                  <a:rPr lang="en-US" dirty="0"/>
                  <a:t> v </a:t>
                </a:r>
                <a:r>
                  <a:rPr lang="en-US" dirty="0" err="1"/>
                  <a:t>nejslabším</a:t>
                </a:r>
                <a:r>
                  <a:rPr lang="en-US" dirty="0"/>
                  <a:t> </a:t>
                </a:r>
                <a:r>
                  <a:rPr lang="en-US" dirty="0" err="1"/>
                  <a:t>místě</a:t>
                </a:r>
                <a:r>
                  <a:rPr lang="en-US" dirty="0"/>
                  <a:t> – </a:t>
                </a:r>
                <a:r>
                  <a:rPr lang="en-US" dirty="0" err="1"/>
                  <a:t>třeba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mikroprasklině</a:t>
                </a:r>
                <a:endParaRPr lang="cs-CZ" dirty="0"/>
              </a:p>
              <a:p>
                <a:r>
                  <a:rPr lang="en-US" dirty="0" err="1"/>
                  <a:t>Makroskopická</a:t>
                </a:r>
                <a:r>
                  <a:rPr lang="en-US" dirty="0"/>
                  <a:t> </a:t>
                </a:r>
                <a:r>
                  <a:rPr lang="en-US" dirty="0" err="1"/>
                  <a:t>pevnost</a:t>
                </a:r>
                <a:r>
                  <a:rPr lang="en-US" dirty="0"/>
                  <a:t> </a:t>
                </a:r>
                <a:r>
                  <a:rPr lang="en-US" dirty="0" err="1"/>
                  <a:t>závisí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tom, </a:t>
                </a:r>
                <a:r>
                  <a:rPr lang="en-US" dirty="0" err="1"/>
                  <a:t>jak</a:t>
                </a:r>
                <a:r>
                  <a:rPr lang="en-US" dirty="0"/>
                  <a:t> </a:t>
                </a:r>
                <a:r>
                  <a:rPr lang="en-US" dirty="0" err="1"/>
                  <a:t>snadno</a:t>
                </a:r>
                <a:r>
                  <a:rPr lang="en-US" dirty="0"/>
                  <a:t> se </a:t>
                </a:r>
                <a:r>
                  <a:rPr lang="en-US" dirty="0" err="1"/>
                  <a:t>ionty</a:t>
                </a:r>
                <a:r>
                  <a:rPr lang="en-US" dirty="0"/>
                  <a:t> </a:t>
                </a:r>
                <a:r>
                  <a:rPr lang="en-US" dirty="0" err="1"/>
                  <a:t>posunou</a:t>
                </a:r>
                <a:r>
                  <a:rPr lang="en-US" dirty="0"/>
                  <a:t> – to je </a:t>
                </a:r>
                <a:r>
                  <a:rPr lang="en-US" dirty="0" err="1"/>
                  <a:t>dáno</a:t>
                </a:r>
                <a:r>
                  <a:rPr lang="en-US" dirty="0"/>
                  <a:t> </a:t>
                </a:r>
                <a:r>
                  <a:rPr lang="en-US" dirty="0" err="1"/>
                  <a:t>celou</a:t>
                </a:r>
                <a:r>
                  <a:rPr lang="en-US" dirty="0"/>
                  <a:t> </a:t>
                </a:r>
                <a:r>
                  <a:rPr lang="en-US" dirty="0" err="1"/>
                  <a:t>mřížkou</a:t>
                </a:r>
                <a:r>
                  <a:rPr lang="en-US" dirty="0"/>
                  <a:t>, ne </a:t>
                </a:r>
                <a:r>
                  <a:rPr lang="en-US" dirty="0" err="1"/>
                  <a:t>jen</a:t>
                </a:r>
                <a:r>
                  <a:rPr lang="en-US" dirty="0"/>
                  <a:t> </a:t>
                </a:r>
                <a:r>
                  <a:rPr lang="en-US" dirty="0" err="1"/>
                  <a:t>jedním</a:t>
                </a:r>
                <a:r>
                  <a:rPr lang="en-US" dirty="0"/>
                  <a:t> </a:t>
                </a:r>
                <a:r>
                  <a:rPr lang="en-US" dirty="0" err="1"/>
                  <a:t>iontovým</a:t>
                </a:r>
                <a:r>
                  <a:rPr lang="en-US" dirty="0"/>
                  <a:t> </a:t>
                </a:r>
                <a:r>
                  <a:rPr lang="en-US" dirty="0" err="1"/>
                  <a:t>párem</a:t>
                </a:r>
                <a:endParaRPr lang="en-US" dirty="0"/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80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Ideální vs. reálný krystal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1BA180-75F1-4D5A-95B7-0F9DB85BB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17" y="2838450"/>
            <a:ext cx="7638267" cy="39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8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 err="1"/>
              <a:t>Madelungova</a:t>
            </a:r>
            <a:r>
              <a:rPr lang="cs-CZ" sz="2600" b="1" dirty="0"/>
              <a:t> konstanta</a:t>
            </a:r>
          </a:p>
          <a:p>
            <a:r>
              <a:rPr lang="cs-CZ" dirty="0"/>
              <a:t>Bezrozměrná konstanta, která popisuje součet elektrostatických interakcí mezi daným iontem a všemi ostatními ionty v krystalové mřížce</a:t>
            </a:r>
          </a:p>
          <a:p>
            <a:r>
              <a:rPr lang="cs-CZ" dirty="0"/>
              <a:t>Každý iont v mřížce je obklopen jinými ionty – některé mají opačný náboj (přitažlivé síly), jiné stejný (odpudivé síly)</a:t>
            </a:r>
          </a:p>
          <a:p>
            <a:r>
              <a:rPr lang="cs-CZ" dirty="0"/>
              <a:t>Tyto síly se podle Coulombova zákona sčítají, ale protože je mřížka rozlehlá a prostorově uspořádaná, geometrie hraje klíčovou roli</a:t>
            </a:r>
          </a:p>
        </p:txBody>
      </p:sp>
    </p:spTree>
    <p:extLst>
      <p:ext uri="{BB962C8B-B14F-4D97-AF65-F5344CB8AC3E}">
        <p14:creationId xmlns:p14="http://schemas.microsoft.com/office/powerpoint/2010/main" val="157954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Madelungova konstanta</a:t>
                </a:r>
              </a:p>
              <a:p>
                <a:r>
                  <a:rPr lang="cs-CZ" dirty="0"/>
                  <a:t>Pro iont v krystalu je celková elektrostatická potenciální energie (tzv. </a:t>
                </a:r>
                <a:r>
                  <a:rPr lang="cs-CZ" b="1" dirty="0"/>
                  <a:t>mřížková energie</a:t>
                </a:r>
                <a:r>
                  <a:rPr lang="cs-CZ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𝜋𝜀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>
                <a:extLst>
                  <a:ext uri="{FF2B5EF4-FFF2-40B4-BE49-F238E27FC236}">
                    <a16:creationId xmlns:a16="http://schemas.microsoft.com/office/drawing/2014/main" id="{B3C41FE2-7B13-4245-B406-A7010CD562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033091"/>
                  </p:ext>
                </p:extLst>
              </p:nvPr>
            </p:nvGraphicFramePr>
            <p:xfrm>
              <a:off x="1050353" y="4724435"/>
              <a:ext cx="9613899" cy="1828800"/>
            </p:xfrm>
            <a:graphic>
              <a:graphicData uri="http://schemas.openxmlformats.org/drawingml/2006/table">
                <a:tbl>
                  <a:tblPr/>
                  <a:tblGrid>
                    <a:gridCol w="3204633">
                      <a:extLst>
                        <a:ext uri="{9D8B030D-6E8A-4147-A177-3AD203B41FA5}">
                          <a16:colId xmlns:a16="http://schemas.microsoft.com/office/drawing/2014/main" val="1379642255"/>
                        </a:ext>
                      </a:extLst>
                    </a:gridCol>
                    <a:gridCol w="3204633">
                      <a:extLst>
                        <a:ext uri="{9D8B030D-6E8A-4147-A177-3AD203B41FA5}">
                          <a16:colId xmlns:a16="http://schemas.microsoft.com/office/drawing/2014/main" val="2783191638"/>
                        </a:ext>
                      </a:extLst>
                    </a:gridCol>
                    <a:gridCol w="3204633">
                      <a:extLst>
                        <a:ext uri="{9D8B030D-6E8A-4147-A177-3AD203B41FA5}">
                          <a16:colId xmlns:a16="http://schemas.microsoft.com/office/drawing/2014/main" val="44341463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Krystal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Typ mřížky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Madelungova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konstanta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779089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NaCl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kubická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plošně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centrovaná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1,7476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71138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CsCl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kubická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prostá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1,7627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9237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ZnS (blende)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kubická (tetraedrická)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1,6381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63793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CaF₂ (fluorit)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kubická (komplexní)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2,5193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4911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>
                <a:extLst>
                  <a:ext uri="{FF2B5EF4-FFF2-40B4-BE49-F238E27FC236}">
                    <a16:creationId xmlns:a16="http://schemas.microsoft.com/office/drawing/2014/main" id="{B3C41FE2-7B13-4245-B406-A7010CD562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033091"/>
                  </p:ext>
                </p:extLst>
              </p:nvPr>
            </p:nvGraphicFramePr>
            <p:xfrm>
              <a:off x="1050353" y="4724435"/>
              <a:ext cx="9613899" cy="1828800"/>
            </p:xfrm>
            <a:graphic>
              <a:graphicData uri="http://schemas.openxmlformats.org/drawingml/2006/table">
                <a:tbl>
                  <a:tblPr/>
                  <a:tblGrid>
                    <a:gridCol w="3204633">
                      <a:extLst>
                        <a:ext uri="{9D8B030D-6E8A-4147-A177-3AD203B41FA5}">
                          <a16:colId xmlns:a16="http://schemas.microsoft.com/office/drawing/2014/main" val="1379642255"/>
                        </a:ext>
                      </a:extLst>
                    </a:gridCol>
                    <a:gridCol w="3204633">
                      <a:extLst>
                        <a:ext uri="{9D8B030D-6E8A-4147-A177-3AD203B41FA5}">
                          <a16:colId xmlns:a16="http://schemas.microsoft.com/office/drawing/2014/main" val="2783191638"/>
                        </a:ext>
                      </a:extLst>
                    </a:gridCol>
                    <a:gridCol w="3204633">
                      <a:extLst>
                        <a:ext uri="{9D8B030D-6E8A-4147-A177-3AD203B41FA5}">
                          <a16:colId xmlns:a16="http://schemas.microsoft.com/office/drawing/2014/main" val="44341463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Krystal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Typ mřížky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200000" t="-10000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908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NaCl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kubická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plošně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centrovaná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1,7476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71138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CsCl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kubická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prostá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1,7627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9237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ZnS (blende)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kubická (tetraedrická)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1,6381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63793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CaF₂ (fluorit)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kubická (komplexní)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2,5193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49110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561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 err="1"/>
              <a:t>Madelungova</a:t>
            </a:r>
            <a:r>
              <a:rPr lang="cs-CZ" sz="2600" b="1" dirty="0"/>
              <a:t> konstanta</a:t>
            </a:r>
          </a:p>
          <a:p>
            <a:r>
              <a:rPr lang="cs-CZ" dirty="0" err="1"/>
              <a:t>Madelungova</a:t>
            </a:r>
            <a:r>
              <a:rPr lang="cs-CZ" dirty="0"/>
              <a:t> konstanta je geometrický faktor – závisí jen na uspořádání iontů v krystalu</a:t>
            </a:r>
          </a:p>
          <a:p>
            <a:r>
              <a:rPr lang="cs-CZ" dirty="0"/>
              <a:t>Je klíčová pro výpočet mřížkové energie, která ovlivňuje:</a:t>
            </a:r>
          </a:p>
          <a:p>
            <a:pPr lvl="1"/>
            <a:r>
              <a:rPr lang="cs-CZ" dirty="0"/>
              <a:t>stabilitu iontové sloučeniny,</a:t>
            </a:r>
          </a:p>
          <a:p>
            <a:pPr lvl="1"/>
            <a:r>
              <a:rPr lang="cs-CZ" dirty="0"/>
              <a:t>teplotu tání,</a:t>
            </a:r>
          </a:p>
          <a:p>
            <a:pPr lvl="1"/>
            <a:r>
              <a:rPr lang="cs-CZ" dirty="0"/>
              <a:t>rozpustnost (spolu s hydratační energií)</a:t>
            </a:r>
          </a:p>
          <a:p>
            <a:r>
              <a:rPr lang="en-US" dirty="0"/>
              <a:t>„</a:t>
            </a:r>
            <a:r>
              <a:rPr lang="en-US" dirty="0" err="1"/>
              <a:t>Madelungova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elektrostatická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daného</a:t>
            </a:r>
            <a:r>
              <a:rPr lang="en-US" dirty="0"/>
              <a:t> </a:t>
            </a:r>
            <a:r>
              <a:rPr lang="en-US" dirty="0" err="1"/>
              <a:t>iontu</a:t>
            </a:r>
            <a:r>
              <a:rPr lang="en-US" dirty="0"/>
              <a:t> </a:t>
            </a:r>
            <a:r>
              <a:rPr lang="en-US" dirty="0" err="1"/>
              <a:t>závisí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okolí</a:t>
            </a:r>
            <a:r>
              <a:rPr lang="en-US" dirty="0"/>
              <a:t> v </a:t>
            </a:r>
            <a:r>
              <a:rPr lang="en-US" dirty="0" err="1"/>
              <a:t>krystalu</a:t>
            </a:r>
            <a:r>
              <a:rPr lang="en-US" dirty="0"/>
              <a:t>. </a:t>
            </a:r>
            <a:r>
              <a:rPr lang="en-US" dirty="0" err="1"/>
              <a:t>Čím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,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silnější</a:t>
            </a:r>
            <a:r>
              <a:rPr lang="en-US" dirty="0"/>
              <a:t> </a:t>
            </a:r>
            <a:r>
              <a:rPr lang="en-US" dirty="0" err="1"/>
              <a:t>celková</a:t>
            </a:r>
            <a:r>
              <a:rPr lang="en-US" dirty="0"/>
              <a:t> </a:t>
            </a:r>
            <a:r>
              <a:rPr lang="en-US" dirty="0" err="1"/>
              <a:t>přitažlivá</a:t>
            </a:r>
            <a:r>
              <a:rPr lang="en-US" dirty="0"/>
              <a:t> </a:t>
            </a:r>
            <a:r>
              <a:rPr lang="en-US" dirty="0" err="1"/>
              <a:t>interakce</a:t>
            </a:r>
            <a:r>
              <a:rPr lang="en-US" dirty="0"/>
              <a:t> a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mřížková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48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Elektrostatika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Madelungova konstanta</a:t>
                </a:r>
              </a:p>
              <a:p>
                <a:r>
                  <a:rPr lang="en-US" dirty="0" err="1"/>
                  <a:t>Když</a:t>
                </a:r>
                <a:r>
                  <a:rPr lang="en-US" dirty="0"/>
                  <a:t> se </a:t>
                </a:r>
                <a:r>
                  <a:rPr lang="en-US" dirty="0" err="1"/>
                  <a:t>iontová</a:t>
                </a:r>
                <a:r>
                  <a:rPr lang="en-US" dirty="0"/>
                  <a:t> </a:t>
                </a:r>
                <a:r>
                  <a:rPr lang="en-US" dirty="0" err="1"/>
                  <a:t>sloučenina</a:t>
                </a:r>
                <a:r>
                  <a:rPr lang="en-US" dirty="0"/>
                  <a:t> (</a:t>
                </a:r>
                <a:r>
                  <a:rPr lang="en-US" dirty="0" err="1"/>
                  <a:t>např</a:t>
                </a:r>
                <a:r>
                  <a:rPr lang="en-US" dirty="0"/>
                  <a:t>. NaCl) </a:t>
                </a:r>
                <a:r>
                  <a:rPr lang="en-US" dirty="0" err="1"/>
                  <a:t>rozpouští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vodě</a:t>
                </a:r>
                <a:r>
                  <a:rPr lang="en-US" dirty="0"/>
                  <a:t>, </a:t>
                </a:r>
                <a:r>
                  <a:rPr lang="cs-CZ" dirty="0"/>
                  <a:t>důležitá je energetická interakce</a:t>
                </a:r>
                <a:r>
                  <a:rPr lang="en-US" dirty="0"/>
                  <a:t> </a:t>
                </a:r>
                <a:r>
                  <a:rPr lang="en-US" dirty="0" err="1"/>
                  <a:t>mezi</a:t>
                </a:r>
                <a:r>
                  <a:rPr lang="en-US" dirty="0"/>
                  <a:t>:</a:t>
                </a:r>
                <a:endParaRPr lang="cs-CZ" dirty="0"/>
              </a:p>
              <a:p>
                <a:pPr lvl="1"/>
                <a:r>
                  <a:rPr lang="en-US" dirty="0" err="1"/>
                  <a:t>Mřížkovou</a:t>
                </a:r>
                <a:r>
                  <a:rPr lang="en-US" dirty="0"/>
                  <a:t> </a:t>
                </a:r>
                <a:r>
                  <a:rPr lang="en-US" dirty="0" err="1"/>
                  <a:t>energií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→ </a:t>
                </a:r>
                <a:r>
                  <a:rPr lang="en-US" dirty="0" err="1"/>
                  <a:t>energie</a:t>
                </a:r>
                <a:r>
                  <a:rPr lang="en-US" dirty="0"/>
                  <a:t>, </a:t>
                </a:r>
                <a:r>
                  <a:rPr lang="en-US" dirty="0" err="1"/>
                  <a:t>kterou</a:t>
                </a:r>
                <a:r>
                  <a:rPr lang="en-US" dirty="0"/>
                  <a:t> </a:t>
                </a:r>
                <a:r>
                  <a:rPr lang="en-US" dirty="0" err="1"/>
                  <a:t>musíme</a:t>
                </a:r>
                <a:r>
                  <a:rPr lang="en-US" dirty="0"/>
                  <a:t> </a:t>
                </a:r>
                <a:r>
                  <a:rPr lang="en-US" dirty="0" err="1"/>
                  <a:t>dodat</a:t>
                </a:r>
                <a:r>
                  <a:rPr lang="en-US" dirty="0"/>
                  <a:t>, </a:t>
                </a:r>
                <a:r>
                  <a:rPr lang="en-US" dirty="0" err="1"/>
                  <a:t>abychom</a:t>
                </a:r>
                <a:r>
                  <a:rPr lang="en-US" dirty="0"/>
                  <a:t> </a:t>
                </a:r>
                <a:r>
                  <a:rPr lang="en-US" dirty="0" err="1"/>
                  <a:t>rozbili</a:t>
                </a:r>
                <a:r>
                  <a:rPr lang="en-US" dirty="0"/>
                  <a:t> </a:t>
                </a:r>
                <a:r>
                  <a:rPr lang="en-US" dirty="0" err="1"/>
                  <a:t>pevnou</a:t>
                </a:r>
                <a:r>
                  <a:rPr lang="en-US" dirty="0"/>
                  <a:t> </a:t>
                </a:r>
                <a:r>
                  <a:rPr lang="en-US" dirty="0" err="1"/>
                  <a:t>mřížku</a:t>
                </a:r>
                <a:r>
                  <a:rPr lang="en-US" dirty="0"/>
                  <a:t> (</a:t>
                </a:r>
                <a:r>
                  <a:rPr lang="en-US" dirty="0" err="1"/>
                  <a:t>ionty</a:t>
                </a:r>
                <a:r>
                  <a:rPr lang="en-US" dirty="0"/>
                  <a:t> se </a:t>
                </a:r>
                <a:r>
                  <a:rPr lang="en-US" dirty="0" err="1"/>
                  <a:t>oddělí</a:t>
                </a:r>
                <a:r>
                  <a:rPr lang="en-US" dirty="0"/>
                  <a:t> z </a:t>
                </a:r>
                <a:r>
                  <a:rPr lang="en-US" dirty="0" err="1"/>
                  <a:t>krystalu</a:t>
                </a:r>
                <a:r>
                  <a:rPr lang="en-US" dirty="0"/>
                  <a:t>)</a:t>
                </a:r>
                <a:endParaRPr lang="cs-CZ" dirty="0"/>
              </a:p>
              <a:p>
                <a:pPr lvl="1"/>
                <a:r>
                  <a:rPr lang="en-US" dirty="0" err="1"/>
                  <a:t>Hydratační</a:t>
                </a:r>
                <a:r>
                  <a:rPr lang="en-US" dirty="0"/>
                  <a:t> </a:t>
                </a:r>
                <a:r>
                  <a:rPr lang="en-US" dirty="0" err="1"/>
                  <a:t>energií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hydr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  <a:r>
                  <a:rPr lang="cs-CZ" dirty="0"/>
                  <a:t> </a:t>
                </a:r>
                <a:r>
                  <a:rPr lang="en-US" dirty="0"/>
                  <a:t>→ </a:t>
                </a:r>
                <a:r>
                  <a:rPr lang="en-US" dirty="0" err="1"/>
                  <a:t>energie</a:t>
                </a:r>
                <a:r>
                  <a:rPr lang="en-US" dirty="0"/>
                  <a:t>, </a:t>
                </a:r>
                <a:r>
                  <a:rPr lang="en-US" dirty="0" err="1"/>
                  <a:t>která</a:t>
                </a:r>
                <a:r>
                  <a:rPr lang="en-US" dirty="0"/>
                  <a:t> se </a:t>
                </a:r>
                <a:r>
                  <a:rPr lang="en-US" dirty="0" err="1"/>
                  <a:t>uvolní</a:t>
                </a:r>
                <a:r>
                  <a:rPr lang="en-US" dirty="0"/>
                  <a:t>, </a:t>
                </a:r>
                <a:r>
                  <a:rPr lang="en-US" dirty="0" err="1"/>
                  <a:t>když</a:t>
                </a:r>
                <a:r>
                  <a:rPr lang="en-US" dirty="0"/>
                  <a:t> se </a:t>
                </a:r>
                <a:r>
                  <a:rPr lang="en-US" dirty="0" err="1"/>
                  <a:t>ionty</a:t>
                </a:r>
                <a:r>
                  <a:rPr lang="en-US" dirty="0"/>
                  <a:t> </a:t>
                </a:r>
                <a:r>
                  <a:rPr lang="en-US" dirty="0" err="1"/>
                  <a:t>obklopí</a:t>
                </a:r>
                <a:r>
                  <a:rPr lang="en-US" dirty="0"/>
                  <a:t> </a:t>
                </a:r>
                <a:r>
                  <a:rPr lang="en-US" dirty="0" err="1"/>
                  <a:t>molekulami</a:t>
                </a:r>
                <a:r>
                  <a:rPr lang="en-US" dirty="0"/>
                  <a:t> </a:t>
                </a:r>
                <a:r>
                  <a:rPr lang="en-US" dirty="0" err="1"/>
                  <a:t>vody</a:t>
                </a:r>
                <a:r>
                  <a:rPr lang="en-US" dirty="0"/>
                  <a:t> (</a:t>
                </a:r>
                <a:r>
                  <a:rPr lang="en-US" dirty="0" err="1"/>
                  <a:t>vytvářejí</a:t>
                </a:r>
                <a:r>
                  <a:rPr lang="en-US" dirty="0"/>
                  <a:t> se ion-</a:t>
                </a:r>
                <a:r>
                  <a:rPr lang="en-US" dirty="0" err="1"/>
                  <a:t>dipólové</a:t>
                </a:r>
                <a:r>
                  <a:rPr lang="en-US" dirty="0"/>
                  <a:t> </a:t>
                </a:r>
                <a:r>
                  <a:rPr lang="en-US" dirty="0" err="1"/>
                  <a:t>interakce</a:t>
                </a:r>
                <a:r>
                  <a:rPr lang="en-US" dirty="0"/>
                  <a:t>)</a:t>
                </a:r>
                <a:endParaRPr lang="cs-CZ" dirty="0"/>
              </a:p>
              <a:p>
                <a:r>
                  <a:rPr lang="en-US" dirty="0"/>
                  <a:t>K </a:t>
                </a:r>
                <a:r>
                  <a:rPr lang="en-US" dirty="0" err="1"/>
                  <a:t>rozpuštění</a:t>
                </a:r>
                <a:r>
                  <a:rPr lang="en-US" dirty="0"/>
                  <a:t> </a:t>
                </a:r>
                <a:r>
                  <a:rPr lang="en-US" dirty="0" err="1"/>
                  <a:t>dojde</a:t>
                </a:r>
                <a:r>
                  <a:rPr lang="en-US" dirty="0"/>
                  <a:t> </a:t>
                </a:r>
                <a:r>
                  <a:rPr lang="en-US" b="1" dirty="0" err="1"/>
                  <a:t>spontánně</a:t>
                </a:r>
                <a:r>
                  <a:rPr lang="en-US" dirty="0"/>
                  <a:t>, </a:t>
                </a:r>
                <a:r>
                  <a:rPr lang="en-US" dirty="0" err="1"/>
                  <a:t>když</a:t>
                </a:r>
                <a:r>
                  <a:rPr lang="en-US" dirty="0"/>
                  <a:t> </a:t>
                </a:r>
                <a:r>
                  <a:rPr lang="en-US" dirty="0" err="1"/>
                  <a:t>celková</a:t>
                </a:r>
                <a:r>
                  <a:rPr lang="en-US" dirty="0"/>
                  <a:t> </a:t>
                </a:r>
                <a:r>
                  <a:rPr lang="en-US" dirty="0" err="1"/>
                  <a:t>Gibbsova</a:t>
                </a:r>
                <a:r>
                  <a:rPr lang="en-US" dirty="0"/>
                  <a:t> </a:t>
                </a:r>
                <a:r>
                  <a:rPr lang="en-US" dirty="0" err="1"/>
                  <a:t>energie</a:t>
                </a:r>
                <a:r>
                  <a:rPr lang="en-US" dirty="0"/>
                  <a:t> (</a:t>
                </a:r>
                <a:r>
                  <a:rPr lang="en-US" dirty="0" err="1"/>
                  <a:t>volná</a:t>
                </a:r>
                <a:r>
                  <a:rPr lang="en-US" dirty="0"/>
                  <a:t> </a:t>
                </a:r>
                <a:r>
                  <a:rPr lang="en-US" dirty="0" err="1"/>
                  <a:t>entalpie</a:t>
                </a:r>
                <a:r>
                  <a:rPr lang="en-US" dirty="0"/>
                  <a:t>) </a:t>
                </a:r>
                <a:r>
                  <a:rPr lang="en-US" b="1" dirty="0" err="1"/>
                  <a:t>klesne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Z</a:t>
                </a:r>
                <a:r>
                  <a:rPr lang="en-US" dirty="0"/>
                  <a:t> </a:t>
                </a:r>
                <a:r>
                  <a:rPr lang="en-US" dirty="0" err="1"/>
                  <a:t>hlediska</a:t>
                </a:r>
                <a:r>
                  <a:rPr lang="en-US" dirty="0"/>
                  <a:t> </a:t>
                </a:r>
                <a:r>
                  <a:rPr lang="en-US" dirty="0" err="1"/>
                  <a:t>entalpie</a:t>
                </a:r>
                <a:r>
                  <a:rPr lang="en-US" dirty="0"/>
                  <a:t> se </a:t>
                </a:r>
                <a:r>
                  <a:rPr lang="en-US" dirty="0" err="1"/>
                  <a:t>rozpouštění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b="1" dirty="0" err="1"/>
                  <a:t>usnadňovat</a:t>
                </a:r>
                <a:r>
                  <a:rPr lang="en-US" dirty="0"/>
                  <a:t>, </a:t>
                </a:r>
                <a:r>
                  <a:rPr lang="en-US" dirty="0" err="1"/>
                  <a:t>pokud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hydr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cs-CZ" dirty="0"/>
                  <a:t>, tedy když</a:t>
                </a:r>
                <a:r>
                  <a:rPr lang="en-US" dirty="0"/>
                  <a:t> se </a:t>
                </a:r>
                <a:r>
                  <a:rPr lang="cs-CZ" dirty="0"/>
                  <a:t>uvolní </a:t>
                </a:r>
                <a:r>
                  <a:rPr lang="en-US" dirty="0" err="1"/>
                  <a:t>více</a:t>
                </a:r>
                <a:r>
                  <a:rPr lang="en-US" dirty="0"/>
                  <a:t> </a:t>
                </a:r>
                <a:r>
                  <a:rPr lang="en-US" dirty="0" err="1"/>
                  <a:t>energie</a:t>
                </a:r>
                <a:r>
                  <a:rPr lang="en-US" dirty="0"/>
                  <a:t> </a:t>
                </a:r>
                <a:r>
                  <a:rPr lang="en-US" dirty="0" err="1"/>
                  <a:t>hydratac</a:t>
                </a:r>
                <a:r>
                  <a:rPr lang="cs-CZ" dirty="0"/>
                  <a:t>í</a:t>
                </a:r>
                <a:r>
                  <a:rPr lang="en-US" dirty="0"/>
                  <a:t>, </a:t>
                </a:r>
                <a:r>
                  <a:rPr lang="en-US" dirty="0" err="1"/>
                  <a:t>než</a:t>
                </a:r>
                <a:r>
                  <a:rPr lang="en-US" dirty="0"/>
                  <a:t> </a:t>
                </a:r>
                <a:r>
                  <a:rPr lang="en-US" dirty="0" err="1"/>
                  <a:t>kolik</a:t>
                </a:r>
                <a:r>
                  <a:rPr lang="en-US" dirty="0"/>
                  <a:t> </a:t>
                </a:r>
                <a:r>
                  <a:rPr lang="en-US" dirty="0" err="1"/>
                  <a:t>bylo</a:t>
                </a:r>
                <a:r>
                  <a:rPr lang="en-US" dirty="0"/>
                  <a:t> </a:t>
                </a:r>
                <a:r>
                  <a:rPr lang="en-US" dirty="0" err="1"/>
                  <a:t>potřeba</a:t>
                </a:r>
                <a:r>
                  <a:rPr lang="en-US" dirty="0"/>
                  <a:t> </a:t>
                </a:r>
                <a:r>
                  <a:rPr lang="en-US" dirty="0" err="1"/>
                  <a:t>dodat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rozbití</a:t>
                </a:r>
                <a:r>
                  <a:rPr lang="en-US" dirty="0"/>
                  <a:t> </a:t>
                </a:r>
                <a:r>
                  <a:rPr lang="en-US" dirty="0" err="1"/>
                  <a:t>mřížky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1640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4493</TotalTime>
  <Words>1119</Words>
  <Application>Microsoft Office PowerPoint</Application>
  <PresentationFormat>Širokoúhlá obrazovka</PresentationFormat>
  <Paragraphs>153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Trebuchet MS</vt:lpstr>
      <vt:lpstr>Berlín</vt:lpstr>
      <vt:lpstr>  Fyzika pro chemiky  LS 2025</vt:lpstr>
      <vt:lpstr>Sylabus</vt:lpstr>
      <vt:lpstr>Elektrostatika</vt:lpstr>
      <vt:lpstr>Elektrostatika</vt:lpstr>
      <vt:lpstr>Elektrostatika</vt:lpstr>
      <vt:lpstr>Elektrostatika</vt:lpstr>
      <vt:lpstr>Elektrostatika</vt:lpstr>
      <vt:lpstr>Elektrostatika</vt:lpstr>
      <vt:lpstr>Elektrostatika</vt:lpstr>
      <vt:lpstr>Elektrostatika</vt:lpstr>
      <vt:lpstr>Elektrostatika</vt:lpstr>
      <vt:lpstr>Elektrostatika</vt:lpstr>
      <vt:lpstr>Elektrostatika</vt:lpstr>
      <vt:lpstr>Elektrostatika</vt:lpstr>
      <vt:lpstr>Elektrostatika – shrnutí</vt:lpstr>
      <vt:lpstr>Elektrostatika –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  Hvězdy ve středoškolské fyzice</dc:title>
  <dc:creator>Týna</dc:creator>
  <cp:lastModifiedBy>BlackHole MainFrame</cp:lastModifiedBy>
  <cp:revision>226</cp:revision>
  <dcterms:created xsi:type="dcterms:W3CDTF">2017-06-07T17:41:57Z</dcterms:created>
  <dcterms:modified xsi:type="dcterms:W3CDTF">2025-04-28T19:25:14Z</dcterms:modified>
</cp:coreProperties>
</file>