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9"/>
  </p:notesMasterIdLst>
  <p:sldIdLst>
    <p:sldId id="256" r:id="rId2"/>
    <p:sldId id="342" r:id="rId3"/>
    <p:sldId id="455" r:id="rId4"/>
    <p:sldId id="474" r:id="rId5"/>
    <p:sldId id="483" r:id="rId6"/>
    <p:sldId id="484" r:id="rId7"/>
    <p:sldId id="475" r:id="rId8"/>
    <p:sldId id="457" r:id="rId9"/>
    <p:sldId id="485" r:id="rId10"/>
    <p:sldId id="487" r:id="rId11"/>
    <p:sldId id="486" r:id="rId12"/>
    <p:sldId id="488" r:id="rId13"/>
    <p:sldId id="489" r:id="rId14"/>
    <p:sldId id="490" r:id="rId15"/>
    <p:sldId id="491" r:id="rId16"/>
    <p:sldId id="449" r:id="rId17"/>
    <p:sldId id="4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légr Jan, doc. RNDr." initials="ŠJdR" lastIdx="1" clrIdx="0">
    <p:extLst>
      <p:ext uri="{19B8F6BF-5375-455C-9EA6-DF929625EA0E}">
        <p15:presenceInfo xmlns:p15="http://schemas.microsoft.com/office/powerpoint/2012/main" userId="Šlégr Jan, doc. RNDr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4D0"/>
    <a:srgbClr val="E9E5E2"/>
    <a:srgbClr val="E2DEDB"/>
    <a:srgbClr val="F0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6456" autoAdjust="0"/>
  </p:normalViewPr>
  <p:slideViewPr>
    <p:cSldViewPr snapToGrid="0">
      <p:cViewPr varScale="1">
        <p:scale>
          <a:sx n="120" d="100"/>
          <a:sy n="120" d="100"/>
        </p:scale>
        <p:origin x="2347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6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6T10:25:24.28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63B2F-AF0F-4C7F-BD65-F7FEB7F70C0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4A462-9439-4961-A44B-4A8B991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peistemiologickém</a:t>
            </a:r>
            <a:r>
              <a:rPr lang="en-US" dirty="0"/>
              <a:t> </a:t>
            </a:r>
            <a:r>
              <a:rPr lang="en-US" dirty="0" err="1"/>
              <a:t>paradigmatu</a:t>
            </a:r>
            <a:r>
              <a:rPr lang="en-US" dirty="0"/>
              <a:t> </a:t>
            </a:r>
            <a:r>
              <a:rPr lang="en-US" dirty="0" err="1"/>
              <a:t>získávání</a:t>
            </a:r>
            <a:r>
              <a:rPr lang="en-US" dirty="0"/>
              <a:t> </a:t>
            </a:r>
            <a:r>
              <a:rPr lang="en-US" dirty="0" err="1"/>
              <a:t>znalostí</a:t>
            </a:r>
            <a:r>
              <a:rPr lang="en-US" dirty="0"/>
              <a:t> </a:t>
            </a:r>
            <a:r>
              <a:rPr lang="en-US" dirty="0" err="1"/>
              <a:t>metodickou</a:t>
            </a:r>
            <a:r>
              <a:rPr lang="en-US" dirty="0"/>
              <a:t> a </a:t>
            </a:r>
            <a:r>
              <a:rPr lang="en-US" dirty="0" err="1"/>
              <a:t>empirickou</a:t>
            </a:r>
            <a:r>
              <a:rPr lang="en-US" dirty="0"/>
              <a:t> </a:t>
            </a:r>
            <a:r>
              <a:rPr lang="en-US" dirty="0" err="1"/>
              <a:t>falzifikací</a:t>
            </a:r>
            <a:r>
              <a:rPr lang="en-US" dirty="0"/>
              <a:t> </a:t>
            </a:r>
            <a:r>
              <a:rPr lang="en-US" dirty="0" err="1"/>
              <a:t>hypotéz</a:t>
            </a:r>
            <a:r>
              <a:rPr lang="en-US" dirty="0"/>
              <a:t> pro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teorií</a:t>
            </a:r>
            <a:r>
              <a:rPr lang="en-US" dirty="0"/>
              <a:t> </a:t>
            </a:r>
            <a:r>
              <a:rPr lang="en-US" dirty="0" err="1"/>
              <a:t>založených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důkazech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4A462-9439-4961-A44B-4A8B9910B6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Delší</a:t>
            </a:r>
            <a:r>
              <a:rPr lang="en-US" dirty="0"/>
              <a:t> </a:t>
            </a:r>
            <a:r>
              <a:rPr lang="en-US" dirty="0" err="1"/>
              <a:t>řetězce</a:t>
            </a:r>
            <a:r>
              <a:rPr lang="en-US" dirty="0"/>
              <a:t> se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proplétat</a:t>
            </a:r>
            <a:r>
              <a:rPr lang="en-US" dirty="0"/>
              <a:t> a </a:t>
            </a:r>
            <a:r>
              <a:rPr lang="en-US" dirty="0" err="1"/>
              <a:t>vytvářet</a:t>
            </a:r>
            <a:r>
              <a:rPr lang="en-US" dirty="0"/>
              <a:t> </a:t>
            </a:r>
            <a:r>
              <a:rPr lang="en-US" dirty="0" err="1"/>
              <a:t>silnější</a:t>
            </a:r>
            <a:r>
              <a:rPr lang="en-US" dirty="0"/>
              <a:t> </a:t>
            </a:r>
            <a:r>
              <a:rPr lang="en-US" dirty="0" err="1"/>
              <a:t>mechanickou</a:t>
            </a:r>
            <a:r>
              <a:rPr lang="en-US" dirty="0"/>
              <a:t> </a:t>
            </a:r>
            <a:r>
              <a:rPr lang="en-US" dirty="0" err="1"/>
              <a:t>síť</a:t>
            </a:r>
            <a:r>
              <a:rPr lang="en-US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4A462-9439-4961-A44B-4A8B9910B6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5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4A462-9439-4961-A44B-4A8B9910B6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0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59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57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700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2918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885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05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321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68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38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82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6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95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44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74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72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72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90030-AF8C-41E6-AF78-85ACCEE9938F}" type="datetimeFigureOut">
              <a:rPr lang="cs-CZ" smtClean="0"/>
              <a:t>29.4.2025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66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nz5ijXcckI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E8276-AB6F-4CA8-A9EC-E4DC0D21D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" y="1291054"/>
            <a:ext cx="8958227" cy="2659378"/>
          </a:xfrm>
          <a:noFill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cs-CZ" sz="4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sz="4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Fyzika pro chemiky </a:t>
            </a:r>
            <a:br>
              <a:rPr lang="cs-CZ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 2025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EFCD3E-2F86-4C41-8302-4F3860826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5801" y="2769084"/>
            <a:ext cx="3046199" cy="2451312"/>
          </a:xfr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14000"/>
              </a:lnSpc>
            </a:pPr>
            <a:r>
              <a:rPr lang="cs-CZ" sz="3000" b="1" dirty="0"/>
              <a:t>Jan Šlégr</a:t>
            </a:r>
          </a:p>
          <a:p>
            <a:pPr algn="ctr" defTabSz="457200">
              <a:lnSpc>
                <a:spcPct val="114000"/>
              </a:lnSpc>
            </a:pPr>
            <a:r>
              <a:rPr lang="cs-CZ" sz="2500" b="1" dirty="0"/>
              <a:t>jan.slegr@uhk.cz</a:t>
            </a:r>
          </a:p>
          <a:p>
            <a:pPr algn="ctr" defTabSz="457200">
              <a:lnSpc>
                <a:spcPct val="114000"/>
              </a:lnSpc>
            </a:pPr>
            <a:endParaRPr lang="cs-CZ" sz="3000" b="1" dirty="0"/>
          </a:p>
          <a:p>
            <a:pPr algn="ctr" defTabSz="457200">
              <a:lnSpc>
                <a:spcPct val="114000"/>
              </a:lnSpc>
            </a:pPr>
            <a:endParaRPr lang="cs-CZ" sz="3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FBCBDC-ADDA-4C03-BD25-68CA57DB17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15526" r="76878" b="14539"/>
          <a:stretch/>
        </p:blipFill>
        <p:spPr>
          <a:xfrm>
            <a:off x="7322092" y="480060"/>
            <a:ext cx="1036320" cy="8991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843202A-C5BA-46D0-B827-9768495D235C}"/>
              </a:ext>
            </a:extLst>
          </p:cNvPr>
          <p:cNvSpPr txBox="1"/>
          <p:nvPr/>
        </p:nvSpPr>
        <p:spPr>
          <a:xfrm>
            <a:off x="8411751" y="586740"/>
            <a:ext cx="3431339" cy="76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cs-CZ" sz="2000" b="1" dirty="0"/>
              <a:t>Univerzita Hradec Králové</a:t>
            </a:r>
          </a:p>
          <a:p>
            <a:pPr>
              <a:lnSpc>
                <a:spcPct val="114000"/>
              </a:lnSpc>
            </a:pPr>
            <a:r>
              <a:rPr lang="cs-CZ" sz="2000" b="1" dirty="0"/>
              <a:t>Přírodovědecká fakulta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D2A9FE1-5727-411B-B2B0-6FDB9621CD9B}"/>
              </a:ext>
            </a:extLst>
          </p:cNvPr>
          <p:cNvSpPr/>
          <p:nvPr/>
        </p:nvSpPr>
        <p:spPr>
          <a:xfrm>
            <a:off x="6391" y="4558676"/>
            <a:ext cx="89582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/>
              <a:t>Přednáška 11</a:t>
            </a:r>
            <a:endParaRPr lang="cs-CZ" sz="4000" dirty="0"/>
          </a:p>
          <a:p>
            <a:pPr algn="ctr"/>
            <a:r>
              <a:rPr lang="cs-CZ" sz="4000" dirty="0"/>
              <a:t>Elektrodynamika</a:t>
            </a:r>
          </a:p>
        </p:txBody>
      </p:sp>
    </p:spTree>
    <p:extLst>
      <p:ext uri="{BB962C8B-B14F-4D97-AF65-F5344CB8AC3E}">
        <p14:creationId xmlns:p14="http://schemas.microsoft.com/office/powerpoint/2010/main" val="3283099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7117479" cy="4521127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sz="2600" b="1" dirty="0"/>
              <a:t>Sekundární galvanické články</a:t>
            </a:r>
          </a:p>
          <a:p>
            <a:r>
              <a:rPr lang="cs-CZ" dirty="0"/>
              <a:t>Olověný akumulátor (</a:t>
            </a:r>
            <a:r>
              <a:rPr lang="cs-CZ" dirty="0" err="1"/>
              <a:t>Pb</a:t>
            </a:r>
            <a:r>
              <a:rPr lang="cs-CZ" dirty="0"/>
              <a:t> + roztok H</a:t>
            </a:r>
            <a:r>
              <a:rPr lang="cs-CZ" sz="2000" baseline="-25000" dirty="0"/>
              <a:t>2</a:t>
            </a:r>
            <a:r>
              <a:rPr lang="cs-CZ" dirty="0"/>
              <a:t>SO</a:t>
            </a:r>
            <a:r>
              <a:rPr lang="cs-CZ" sz="2000" baseline="-25000" dirty="0"/>
              <a:t>4</a:t>
            </a:r>
            <a:r>
              <a:rPr lang="cs-CZ" dirty="0"/>
              <a:t>)</a:t>
            </a:r>
          </a:p>
          <a:p>
            <a:r>
              <a:rPr lang="cs-CZ" dirty="0"/>
              <a:t>Nikl-kadmiový (</a:t>
            </a:r>
            <a:r>
              <a:rPr lang="en-US" dirty="0" err="1"/>
              <a:t>NiO</a:t>
            </a:r>
            <a:r>
              <a:rPr lang="en-US" dirty="0"/>
              <a:t>(OH)</a:t>
            </a:r>
            <a:r>
              <a:rPr lang="cs-CZ" dirty="0"/>
              <a:t> + Cd + KOH)</a:t>
            </a:r>
          </a:p>
          <a:p>
            <a:r>
              <a:rPr lang="cs-CZ" dirty="0"/>
              <a:t>Současnost a budoucnost: Lithiové akumulátory</a:t>
            </a:r>
          </a:p>
          <a:p>
            <a:pPr lvl="1"/>
            <a:r>
              <a:rPr lang="cs-CZ" dirty="0"/>
              <a:t>John B. </a:t>
            </a:r>
            <a:r>
              <a:rPr lang="cs-CZ" dirty="0" err="1"/>
              <a:t>Goodenough</a:t>
            </a:r>
            <a:r>
              <a:rPr lang="cs-CZ" dirty="0"/>
              <a:t> </a:t>
            </a:r>
            <a:r>
              <a:rPr lang="en-US" dirty="0"/>
              <a:t>~</a:t>
            </a:r>
            <a:r>
              <a:rPr lang="cs-CZ" dirty="0"/>
              <a:t>198</a:t>
            </a:r>
            <a:r>
              <a:rPr lang="en-US" dirty="0"/>
              <a:t>0</a:t>
            </a:r>
            <a:r>
              <a:rPr lang="cs-CZ" dirty="0"/>
              <a:t>, </a:t>
            </a:r>
            <a:r>
              <a:rPr lang="en-US" dirty="0"/>
              <a:t>Li</a:t>
            </a:r>
            <a:r>
              <a:rPr lang="en-US" baseline="-25000" dirty="0"/>
              <a:t>x</a:t>
            </a:r>
            <a:r>
              <a:rPr lang="en-US" dirty="0"/>
              <a:t>CoO</a:t>
            </a:r>
            <a:r>
              <a:rPr lang="en-US" baseline="-25000" dirty="0"/>
              <a:t>2</a:t>
            </a:r>
            <a:endParaRPr lang="en-US" dirty="0"/>
          </a:p>
          <a:p>
            <a:pPr lvl="1"/>
            <a:r>
              <a:rPr lang="cs-CZ" dirty="0"/>
              <a:t>První komerční nasazení: Sony 1991</a:t>
            </a:r>
          </a:p>
          <a:p>
            <a:pPr lvl="1"/>
            <a:r>
              <a:rPr lang="cs-CZ" dirty="0"/>
              <a:t>Kdy přestaly stát za prd: </a:t>
            </a:r>
            <a:r>
              <a:rPr lang="en-US" dirty="0"/>
              <a:t>~</a:t>
            </a:r>
            <a:r>
              <a:rPr lang="cs-CZ" dirty="0"/>
              <a:t>2000</a:t>
            </a:r>
          </a:p>
          <a:p>
            <a:pPr lvl="1"/>
            <a:r>
              <a:rPr lang="cs-CZ" dirty="0"/>
              <a:t>2019 Nobelova cena za chemii</a:t>
            </a:r>
            <a:r>
              <a:rPr lang="en-US" dirty="0"/>
              <a:t> </a:t>
            </a:r>
            <a:r>
              <a:rPr lang="cs-CZ" dirty="0"/>
              <a:t>(bylo mu 97 let)</a:t>
            </a:r>
          </a:p>
          <a:p>
            <a:r>
              <a:rPr lang="cs-CZ" dirty="0"/>
              <a:t>V</a:t>
            </a:r>
            <a:r>
              <a:rPr lang="en-US" dirty="0"/>
              <a:t> </a:t>
            </a:r>
            <a:r>
              <a:rPr lang="en-US" dirty="0" err="1"/>
              <a:t>roce</a:t>
            </a:r>
            <a:r>
              <a:rPr lang="en-US" dirty="0"/>
              <a:t> 2017 (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věku</a:t>
            </a:r>
            <a:r>
              <a:rPr lang="en-US" dirty="0"/>
              <a:t> 94 let) </a:t>
            </a:r>
            <a:r>
              <a:rPr lang="en-US" dirty="0" err="1"/>
              <a:t>představil</a:t>
            </a:r>
            <a:r>
              <a:rPr lang="en-US" dirty="0"/>
              <a:t> se </a:t>
            </a:r>
            <a:r>
              <a:rPr lang="en-US" dirty="0" err="1"/>
              <a:t>svým</a:t>
            </a:r>
            <a:r>
              <a:rPr lang="en-US" dirty="0"/>
              <a:t> </a:t>
            </a:r>
            <a:r>
              <a:rPr lang="en-US" dirty="0" err="1"/>
              <a:t>týmem</a:t>
            </a:r>
            <a:r>
              <a:rPr lang="en-US" dirty="0"/>
              <a:t> </a:t>
            </a:r>
            <a:r>
              <a:rPr lang="en-US" dirty="0" err="1"/>
              <a:t>koncept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baterie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místo</a:t>
            </a:r>
            <a:r>
              <a:rPr lang="en-US" dirty="0"/>
              <a:t> </a:t>
            </a:r>
            <a:r>
              <a:rPr lang="en-US" dirty="0" err="1"/>
              <a:t>kapalných</a:t>
            </a:r>
            <a:r>
              <a:rPr lang="en-US" dirty="0"/>
              <a:t> </a:t>
            </a:r>
            <a:r>
              <a:rPr lang="en-US" dirty="0" err="1"/>
              <a:t>elektrolytů</a:t>
            </a:r>
            <a:r>
              <a:rPr lang="en-US" dirty="0"/>
              <a:t>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skleněné</a:t>
            </a:r>
            <a:r>
              <a:rPr lang="en-US" dirty="0"/>
              <a:t> </a:t>
            </a:r>
            <a:r>
              <a:rPr lang="en-US" dirty="0" err="1"/>
              <a:t>elektrolyty</a:t>
            </a:r>
            <a:r>
              <a:rPr lang="en-US" dirty="0"/>
              <a:t> a </a:t>
            </a:r>
            <a:r>
              <a:rPr lang="en-US" dirty="0" err="1"/>
              <a:t>nahrazuje</a:t>
            </a:r>
            <a:r>
              <a:rPr lang="en-US" dirty="0"/>
              <a:t> lithium </a:t>
            </a:r>
            <a:r>
              <a:rPr lang="en-US" dirty="0" err="1"/>
              <a:t>mnohem</a:t>
            </a:r>
            <a:r>
              <a:rPr lang="en-US" dirty="0"/>
              <a:t> </a:t>
            </a:r>
            <a:r>
              <a:rPr lang="en-US" dirty="0" err="1"/>
              <a:t>levnějším</a:t>
            </a:r>
            <a:r>
              <a:rPr lang="en-US" dirty="0"/>
              <a:t> a </a:t>
            </a:r>
            <a:r>
              <a:rPr lang="en-US" dirty="0" err="1"/>
              <a:t>dostupnějším</a:t>
            </a:r>
            <a:r>
              <a:rPr lang="en-US" dirty="0"/>
              <a:t> </a:t>
            </a:r>
            <a:r>
              <a:rPr lang="en-US" dirty="0" err="1"/>
              <a:t>sodíkem</a:t>
            </a:r>
            <a:r>
              <a:rPr lang="en-US" dirty="0"/>
              <a:t> </a:t>
            </a:r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A398EC71-2DFF-45AF-91DF-94BC36372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Obrázek 4" descr="Obsah obrázku osoba, Lidská tvář, vrásky, oblečení&#10;&#10;Popis byl vytvořen automaticky">
            <a:extLst>
              <a:ext uri="{FF2B5EF4-FFF2-40B4-BE49-F238E27FC236}">
                <a16:creationId xmlns:a16="http://schemas.microsoft.com/office/drawing/2014/main" id="{0830DFC6-42F1-4015-876A-C7075C249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66" y="2781300"/>
            <a:ext cx="4614333" cy="34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5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8450979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Sekundární galvanické články</a:t>
            </a:r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A398EC71-2DFF-45AF-91DF-94BC36372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1AD7964-F087-4919-8CF6-828F0BA5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927349"/>
            <a:ext cx="10731500" cy="37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66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190879" cy="452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Při</a:t>
            </a:r>
            <a:r>
              <a:rPr lang="en-US" sz="2800" b="1" dirty="0"/>
              <a:t> </a:t>
            </a:r>
            <a:r>
              <a:rPr lang="en-US" sz="2800" b="1" dirty="0" err="1"/>
              <a:t>vybíjení</a:t>
            </a:r>
            <a:r>
              <a:rPr lang="en-US" sz="2800" b="1" dirty="0"/>
              <a:t> (</a:t>
            </a:r>
            <a:r>
              <a:rPr lang="en-US" sz="2800" b="1" dirty="0" err="1"/>
              <a:t>napájení</a:t>
            </a:r>
            <a:r>
              <a:rPr lang="en-US" sz="2800" b="1" dirty="0"/>
              <a:t> </a:t>
            </a:r>
            <a:r>
              <a:rPr lang="en-US" sz="2800" b="1" dirty="0" err="1"/>
              <a:t>zařízení</a:t>
            </a:r>
            <a:r>
              <a:rPr lang="en-US" sz="2800" b="1" dirty="0"/>
              <a:t>):</a:t>
            </a:r>
          </a:p>
          <a:p>
            <a:r>
              <a:rPr lang="en-US" sz="2800" dirty="0" err="1"/>
              <a:t>Anoda</a:t>
            </a:r>
            <a:r>
              <a:rPr lang="en-US" sz="2800" dirty="0"/>
              <a:t> (</a:t>
            </a:r>
            <a:r>
              <a:rPr lang="en-US" sz="2800" dirty="0" err="1"/>
              <a:t>grafit</a:t>
            </a:r>
            <a:r>
              <a:rPr lang="en-US" sz="2800" dirty="0"/>
              <a:t>) </a:t>
            </a:r>
            <a:r>
              <a:rPr lang="en-US" sz="2800" dirty="0" err="1"/>
              <a:t>obsahuje</a:t>
            </a:r>
            <a:r>
              <a:rPr lang="en-US" sz="2800" dirty="0"/>
              <a:t> </a:t>
            </a:r>
            <a:r>
              <a:rPr lang="en-US" sz="2800" dirty="0" err="1"/>
              <a:t>interkalované</a:t>
            </a:r>
            <a:r>
              <a:rPr lang="en-US" sz="2800" dirty="0"/>
              <a:t> </a:t>
            </a:r>
            <a:r>
              <a:rPr lang="en-US" sz="2800" dirty="0" err="1"/>
              <a:t>ionty</a:t>
            </a:r>
            <a:r>
              <a:rPr lang="en-US" sz="2800" dirty="0"/>
              <a:t> lithia (Li⁺)</a:t>
            </a:r>
          </a:p>
          <a:p>
            <a:r>
              <a:rPr lang="en-US" sz="2800" dirty="0"/>
              <a:t>Li⁺ </a:t>
            </a:r>
            <a:r>
              <a:rPr lang="en-US" sz="2800" dirty="0" err="1"/>
              <a:t>ionty</a:t>
            </a:r>
            <a:r>
              <a:rPr lang="en-US" sz="2800" dirty="0"/>
              <a:t> </a:t>
            </a:r>
            <a:r>
              <a:rPr lang="en-US" sz="2800" dirty="0" err="1"/>
              <a:t>migrují</a:t>
            </a:r>
            <a:r>
              <a:rPr lang="en-US" sz="2800" dirty="0"/>
              <a:t> </a:t>
            </a:r>
            <a:r>
              <a:rPr lang="en-US" sz="2800" dirty="0" err="1"/>
              <a:t>elektrolytem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katodě</a:t>
            </a:r>
            <a:r>
              <a:rPr lang="en-US" sz="2800" dirty="0"/>
              <a:t> – </a:t>
            </a:r>
            <a:r>
              <a:rPr lang="en-US" sz="2800" dirty="0" err="1"/>
              <a:t>LiCoO</a:t>
            </a:r>
            <a:r>
              <a:rPr lang="en-US" sz="2800" dirty="0"/>
              <a:t>₂</a:t>
            </a:r>
          </a:p>
          <a:p>
            <a:r>
              <a:rPr lang="en-US" sz="2800" dirty="0" err="1"/>
              <a:t>Elektrony</a:t>
            </a:r>
            <a:r>
              <a:rPr lang="en-US" sz="2800" dirty="0"/>
              <a:t> </a:t>
            </a:r>
            <a:r>
              <a:rPr lang="en-US" sz="2800" dirty="0" err="1"/>
              <a:t>putují</a:t>
            </a:r>
            <a:r>
              <a:rPr lang="en-US" sz="2800" dirty="0"/>
              <a:t> </a:t>
            </a:r>
            <a:r>
              <a:rPr lang="en-US" sz="2800" dirty="0" err="1"/>
              <a:t>vnějším</a:t>
            </a:r>
            <a:r>
              <a:rPr lang="en-US" sz="2800" dirty="0"/>
              <a:t> </a:t>
            </a:r>
            <a:r>
              <a:rPr lang="en-US" sz="2800" dirty="0" err="1"/>
              <a:t>obvodem</a:t>
            </a:r>
            <a:r>
              <a:rPr lang="en-US" sz="2800" dirty="0"/>
              <a:t> (</a:t>
            </a:r>
            <a:r>
              <a:rPr lang="en-US" sz="2800" dirty="0" err="1"/>
              <a:t>napájí</a:t>
            </a:r>
            <a:r>
              <a:rPr lang="en-US" sz="2800" dirty="0"/>
              <a:t> </a:t>
            </a:r>
            <a:r>
              <a:rPr lang="en-US" sz="2800" dirty="0" err="1"/>
              <a:t>zařízení</a:t>
            </a:r>
            <a:r>
              <a:rPr lang="en-US" sz="2800" dirty="0"/>
              <a:t>)</a:t>
            </a:r>
          </a:p>
          <a:p>
            <a:r>
              <a:rPr lang="en-US" sz="2800" dirty="0"/>
              <a:t>V </a:t>
            </a:r>
            <a:r>
              <a:rPr lang="en-US" sz="2800" dirty="0" err="1"/>
              <a:t>katodě</a:t>
            </a:r>
            <a:r>
              <a:rPr lang="en-US" sz="2800" dirty="0"/>
              <a:t> se Li⁺ </a:t>
            </a:r>
            <a:r>
              <a:rPr lang="en-US" sz="2800" dirty="0" err="1"/>
              <a:t>ionty</a:t>
            </a:r>
            <a:r>
              <a:rPr lang="en-US" sz="2800" dirty="0"/>
              <a:t> </a:t>
            </a:r>
            <a:r>
              <a:rPr lang="en-US" sz="2800" dirty="0" err="1"/>
              <a:t>opět</a:t>
            </a:r>
            <a:r>
              <a:rPr lang="en-US" sz="2800" dirty="0"/>
              <a:t> </a:t>
            </a:r>
            <a:r>
              <a:rPr lang="en-US" sz="2800" dirty="0" err="1"/>
              <a:t>interkalují</a:t>
            </a:r>
            <a:r>
              <a:rPr lang="en-US" sz="2800" dirty="0"/>
              <a:t> do </a:t>
            </a:r>
            <a:r>
              <a:rPr lang="en-US" sz="2800" dirty="0" err="1"/>
              <a:t>krystalové</a:t>
            </a:r>
            <a:r>
              <a:rPr lang="en-US" sz="2800" dirty="0"/>
              <a:t> </a:t>
            </a:r>
            <a:r>
              <a:rPr lang="en-US" sz="2800" dirty="0" err="1"/>
              <a:t>mřížky</a:t>
            </a:r>
            <a:endParaRPr lang="en-US" sz="2800" dirty="0"/>
          </a:p>
          <a:p>
            <a:r>
              <a:rPr lang="cs-CZ" sz="2800" dirty="0"/>
              <a:t>A</a:t>
            </a:r>
            <a:r>
              <a:rPr lang="en-US" sz="2800" dirty="0" err="1"/>
              <a:t>noda</a:t>
            </a:r>
            <a:r>
              <a:rPr lang="en-US" sz="2800" dirty="0"/>
              <a:t> se </a:t>
            </a:r>
            <a:r>
              <a:rPr lang="en-US" sz="2800" dirty="0" err="1"/>
              <a:t>oxiduje</a:t>
            </a:r>
            <a:r>
              <a:rPr lang="en-US" sz="2800" dirty="0"/>
              <a:t>, </a:t>
            </a:r>
            <a:r>
              <a:rPr lang="en-US" sz="2800" dirty="0" err="1"/>
              <a:t>katoda</a:t>
            </a:r>
            <a:r>
              <a:rPr lang="en-US" sz="2800" dirty="0"/>
              <a:t> </a:t>
            </a:r>
            <a:r>
              <a:rPr lang="en-US" sz="2800" dirty="0" err="1"/>
              <a:t>redukuje</a:t>
            </a:r>
            <a:endParaRPr lang="en-US" sz="2800" dirty="0"/>
          </a:p>
          <a:p>
            <a:pPr marL="0" lvl="0" indent="0">
              <a:buNone/>
            </a:pPr>
            <a:endParaRPr lang="cs-CZ" sz="2600" b="1" dirty="0"/>
          </a:p>
          <a:p>
            <a:pPr marL="0" lvl="0" indent="0">
              <a:buNone/>
            </a:pPr>
            <a:endParaRPr lang="cs-CZ" sz="2600" b="1" dirty="0"/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A398EC71-2DFF-45AF-91DF-94BC36372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22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190879" cy="452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Při</a:t>
            </a:r>
            <a:r>
              <a:rPr lang="en-US" sz="2800" b="1" dirty="0"/>
              <a:t> </a:t>
            </a:r>
            <a:r>
              <a:rPr lang="cs-CZ" sz="2800" b="1" dirty="0"/>
              <a:t>na</a:t>
            </a:r>
            <a:r>
              <a:rPr lang="en-US" sz="2800" b="1" dirty="0" err="1"/>
              <a:t>bíjení</a:t>
            </a:r>
            <a:r>
              <a:rPr lang="en-US" sz="2800" b="1" dirty="0"/>
              <a:t>:</a:t>
            </a:r>
          </a:p>
          <a:p>
            <a:r>
              <a:rPr lang="cs-CZ" sz="2600" dirty="0"/>
              <a:t>Vnější zdroj dodá elektrický proud – tlačí elektrony zpět k anodě</a:t>
            </a:r>
          </a:p>
          <a:p>
            <a:r>
              <a:rPr lang="cs-CZ" sz="2600" dirty="0" err="1"/>
              <a:t>Li</a:t>
            </a:r>
            <a:r>
              <a:rPr lang="cs-CZ" sz="2600" dirty="0"/>
              <a:t>⁺ ionty migrují elektrolytem zpět z katody do anody</a:t>
            </a:r>
          </a:p>
          <a:p>
            <a:r>
              <a:rPr lang="cs-CZ" sz="2600" dirty="0"/>
              <a:t>V anodě se </a:t>
            </a:r>
            <a:r>
              <a:rPr lang="cs-CZ" sz="2600" dirty="0" err="1"/>
              <a:t>Li</a:t>
            </a:r>
            <a:r>
              <a:rPr lang="cs-CZ" sz="2600" dirty="0"/>
              <a:t>⁺ ionty </a:t>
            </a:r>
            <a:r>
              <a:rPr lang="cs-CZ" sz="2600" dirty="0" err="1"/>
              <a:t>interkalují</a:t>
            </a:r>
            <a:r>
              <a:rPr lang="cs-CZ" sz="2600" dirty="0"/>
              <a:t> zpět do grafitu</a:t>
            </a:r>
          </a:p>
          <a:p>
            <a:r>
              <a:rPr lang="cs-CZ" sz="2600" dirty="0"/>
              <a:t>Dochází k opačné redoxní reakci než při vybíjení</a:t>
            </a:r>
          </a:p>
          <a:p>
            <a:endParaRPr lang="cs-CZ" sz="2600" dirty="0"/>
          </a:p>
          <a:p>
            <a:r>
              <a:rPr lang="cs-CZ" sz="2600" dirty="0">
                <a:hlinkClick r:id="rId3"/>
              </a:rPr>
              <a:t>https://www.youtube.com/watch?v=8nz5ijXcckI</a:t>
            </a:r>
            <a:endParaRPr lang="cs-CZ" sz="2600" dirty="0"/>
          </a:p>
          <a:p>
            <a:endParaRPr lang="cs-CZ" sz="2600" dirty="0"/>
          </a:p>
          <a:p>
            <a:pPr marL="0" lvl="0" indent="0">
              <a:buNone/>
            </a:pPr>
            <a:endParaRPr lang="cs-CZ" sz="2600" b="1" dirty="0"/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A398EC71-2DFF-45AF-91DF-94BC36372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6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190879" cy="452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/>
              <a:t>Terminologická poznámka</a:t>
            </a:r>
            <a:r>
              <a:rPr lang="en-US" sz="2800" b="1" dirty="0"/>
              <a:t>:</a:t>
            </a:r>
          </a:p>
          <a:p>
            <a:r>
              <a:rPr lang="cs-CZ" sz="2600" dirty="0"/>
              <a:t>Označení anoda a katoda v elektrochemii v </a:t>
            </a:r>
            <a:r>
              <a:rPr lang="cs-CZ" sz="2600" dirty="0" err="1"/>
              <a:t>ychází</a:t>
            </a:r>
            <a:r>
              <a:rPr lang="cs-CZ" sz="2600" dirty="0"/>
              <a:t> z typů reakcí (oxidace vs. redukce), nikoli nutně ze znaménka elektrod (kladná / záporná), protože to se mění podle toho, zda článek vyrábí nebo spotřebovává elektrický proud!</a:t>
            </a:r>
          </a:p>
          <a:p>
            <a:r>
              <a:rPr lang="cs-CZ" sz="2600" b="1" dirty="0"/>
              <a:t>Anoda = elektroda, kde probíhá oxidace (ztráta elektronů)</a:t>
            </a:r>
          </a:p>
          <a:p>
            <a:r>
              <a:rPr lang="cs-CZ" sz="2600" b="1" dirty="0"/>
              <a:t>Katoda = elektroda, kde probíhá redukce (zisk elektronů)</a:t>
            </a:r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A398EC71-2DFF-45AF-91DF-94BC36372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8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190879" cy="452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/>
              <a:t>Odbočka: Ohmův zákon pro celý obvod</a:t>
            </a:r>
            <a:endParaRPr lang="en-US" sz="2800" b="1" dirty="0"/>
          </a:p>
          <a:p>
            <a:r>
              <a:rPr lang="cs-CZ" sz="2600" dirty="0"/>
              <a:t>Každý akumulátor má vnitřní odpor, který je jeho součástí</a:t>
            </a:r>
          </a:p>
          <a:p>
            <a:r>
              <a:rPr lang="cs-CZ" sz="2600" dirty="0"/>
              <a:t>Degradací elektrod se vnitřní odpor zvyšuje, což vede</a:t>
            </a:r>
          </a:p>
          <a:p>
            <a:pPr lvl="1"/>
            <a:r>
              <a:rPr lang="cs-CZ" sz="2200" dirty="0"/>
              <a:t>K většímu zahřívání během nabíjení</a:t>
            </a:r>
          </a:p>
          <a:p>
            <a:pPr lvl="1"/>
            <a:r>
              <a:rPr lang="cs-CZ" sz="2200" dirty="0"/>
              <a:t>K tomu, že zařízení už není schopné dodat takový proud</a:t>
            </a:r>
          </a:p>
          <a:p>
            <a:endParaRPr lang="cs-CZ" sz="2600" dirty="0"/>
          </a:p>
          <a:p>
            <a:endParaRPr lang="cs-CZ" sz="2600" dirty="0"/>
          </a:p>
          <a:p>
            <a:pPr marL="0" lvl="0" indent="0">
              <a:buNone/>
            </a:pPr>
            <a:endParaRPr lang="cs-CZ" sz="2600" b="1" dirty="0"/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A398EC71-2DFF-45AF-91DF-94BC36372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17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 – shrnutí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Zástupný obsah 5">
                <a:extLst>
                  <a:ext uri="{FF2B5EF4-FFF2-40B4-BE49-F238E27FC236}">
                    <a16:creationId xmlns:a16="http://schemas.microsoft.com/office/drawing/2014/main" id="{D3A9D675-A8FD-40A9-B4BC-7BDEC4B99E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0321" y="2336873"/>
                <a:ext cx="10072560" cy="3599316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Podmínkou vedení elektrického proudu je přítomnost volných nosičů náboje (elektrony v kovech, ionty v roztocích…)</a:t>
                </a:r>
              </a:p>
              <a:p>
                <a:r>
                  <a:rPr lang="cs-CZ" dirty="0"/>
                  <a:t>Elektrický proud jako jev = uspořádaný pohyb náboje</a:t>
                </a:r>
              </a:p>
              <a:p>
                <a:r>
                  <a:rPr lang="cs-CZ" dirty="0"/>
                  <a:t>Elektrický proud jako fyzikální veličina = kolik náboje projde</a:t>
                </a:r>
              </a:p>
              <a:p>
                <a:endParaRPr lang="cs-CZ" dirty="0"/>
              </a:p>
              <a:p>
                <a:r>
                  <a:rPr lang="cs-CZ" dirty="0"/>
                  <a:t>Galvanické pokovování </a:t>
                </a:r>
                <a:r>
                  <a:rPr lang="cs-CZ" dirty="0">
                    <a:latin typeface="Calibri" panose="020F0502020204030204" pitchFamily="34" charset="0"/>
                  </a:rPr>
                  <a:t>→</a:t>
                </a:r>
                <a:r>
                  <a:rPr lang="cs-CZ" dirty="0"/>
                  <a:t> Faradayovy zákony elektrolýzy</a:t>
                </a:r>
              </a:p>
              <a:p>
                <a:endParaRPr lang="cs-CZ" sz="500" dirty="0"/>
              </a:p>
              <a:p>
                <a:pPr marL="0" indent="0" algn="ctr">
                  <a:buNone/>
                </a:pPr>
                <a:r>
                  <a:rPr lang="cs-CZ" dirty="0"/>
                  <a:t>  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𝐴𝐼𝑡</m:t>
                    </m:r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𝐹𝑧</m:t>
                        </m:r>
                      </m:den>
                    </m:f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endParaRPr lang="cs-CZ" dirty="0"/>
              </a:p>
              <a:p>
                <a:endParaRPr lang="cs-CZ" dirty="0"/>
              </a:p>
              <a:p>
                <a:endParaRPr lang="cs-CZ" dirty="0"/>
              </a:p>
              <a:p>
                <a:endParaRPr lang="cs-CZ" sz="500" dirty="0"/>
              </a:p>
              <a:p>
                <a:endParaRPr lang="cs-CZ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Zástupný obsah 5">
                <a:extLst>
                  <a:ext uri="{FF2B5EF4-FFF2-40B4-BE49-F238E27FC236}">
                    <a16:creationId xmlns:a16="http://schemas.microsoft.com/office/drawing/2014/main" id="{D3A9D675-A8FD-40A9-B4BC-7BDEC4B99E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0321" y="2336873"/>
                <a:ext cx="10072560" cy="3599316"/>
              </a:xfrm>
              <a:blipFill>
                <a:blip r:embed="rId4"/>
                <a:stretch>
                  <a:fillRect l="-847" t="-2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667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 – shrnutí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811165" cy="4521127"/>
          </a:xfrm>
        </p:spPr>
        <p:txBody>
          <a:bodyPr>
            <a:normAutofit/>
          </a:bodyPr>
          <a:lstStyle/>
          <a:p>
            <a:r>
              <a:rPr lang="cs-CZ" dirty="0"/>
              <a:t>Galvanické články dělíme na primární (nedají se nabíjet) a sekundární (akumulátory, dají se nabíjet)</a:t>
            </a:r>
          </a:p>
          <a:p>
            <a:r>
              <a:rPr lang="cs-CZ" dirty="0"/>
              <a:t>Baterie = více článků</a:t>
            </a:r>
          </a:p>
          <a:p>
            <a:endParaRPr lang="cs-CZ" dirty="0"/>
          </a:p>
          <a:p>
            <a:r>
              <a:rPr lang="cs-CZ" dirty="0"/>
              <a:t>Anoda a katoda se určují podle typu reakce, nikoli podle znaménka</a:t>
            </a:r>
          </a:p>
          <a:p>
            <a:r>
              <a:rPr lang="cs-CZ" dirty="0"/>
              <a:t>Znaménko závisí na směru toku proudu (tj. jestli se vybíjí nebo nabíjí)</a:t>
            </a:r>
          </a:p>
          <a:p>
            <a:r>
              <a:rPr lang="cs-CZ" dirty="0"/>
              <a:t>V </a:t>
            </a:r>
            <a:r>
              <a:rPr lang="cs-CZ" dirty="0" err="1"/>
              <a:t>Li</a:t>
            </a:r>
            <a:r>
              <a:rPr lang="cs-CZ" dirty="0"/>
              <a:t>-ion baterii je anoda při vybíjení zdrojem elektronů (−), ale při nabíjení se stává kladnou (+) a funguje jako anoda stále – protože dochází k oxidaci</a:t>
            </a:r>
          </a:p>
          <a:p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1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Sylabus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811165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Elektrodynamika</a:t>
            </a:r>
          </a:p>
          <a:p>
            <a:r>
              <a:rPr lang="cs-CZ" dirty="0"/>
              <a:t>Elektrický proud jako jev a jako fyzikální veličina</a:t>
            </a:r>
          </a:p>
          <a:p>
            <a:r>
              <a:rPr lang="cs-CZ" dirty="0"/>
              <a:t>Elektrolýza, Faradayovy zákony</a:t>
            </a:r>
          </a:p>
          <a:p>
            <a:r>
              <a:rPr lang="cs-CZ" dirty="0"/>
              <a:t>Galvanické články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ástupný symbol pro obsah 2">
                <a:extLst>
                  <a:ext uri="{FF2B5EF4-FFF2-40B4-BE49-F238E27FC236}">
                    <a16:creationId xmlns:a16="http://schemas.microsoft.com/office/drawing/2014/main" id="{44C667A1-F891-4B27-A976-FF67EC610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721" y="2336872"/>
                <a:ext cx="9974979" cy="4521127"/>
              </a:xfrm>
            </p:spPr>
            <p:txBody>
              <a:bodyPr>
                <a:normAutofit/>
              </a:bodyPr>
              <a:lstStyle/>
              <a:p>
                <a:pPr marL="0" lvl="0" indent="0">
                  <a:buNone/>
                </a:pPr>
                <a:r>
                  <a:rPr lang="cs-CZ" sz="2600" b="1" dirty="0"/>
                  <a:t>Elektrický proud jako jev = uspořádaný pohyb náboje</a:t>
                </a:r>
              </a:p>
              <a:p>
                <a:pPr marL="0" lvl="0" indent="0">
                  <a:buNone/>
                </a:pPr>
                <a:r>
                  <a:rPr lang="cs-CZ" sz="2600" dirty="0"/>
                  <a:t>Podmínkou vedení elektrického proudu je přítomnost volných nosičů náboje (elektrony v kovech, ionty v roztocích…)</a:t>
                </a:r>
                <a:endParaRPr lang="en-US" sz="2600" dirty="0"/>
              </a:p>
              <a:p>
                <a:pPr marL="0" lvl="0" indent="0">
                  <a:buNone/>
                </a:pPr>
                <a:endParaRPr lang="en-US" sz="500" b="1" dirty="0"/>
              </a:p>
              <a:p>
                <a:pPr marL="0" lvl="0" indent="0">
                  <a:buNone/>
                </a:pPr>
                <a:r>
                  <a:rPr lang="en-US" sz="2600" b="1" dirty="0" err="1"/>
                  <a:t>Elektrick</a:t>
                </a:r>
                <a:r>
                  <a:rPr lang="cs-CZ" sz="2600" b="1" dirty="0"/>
                  <a:t>ý proud jako fyzikální veličina = kolik náboje projde</a:t>
                </a:r>
              </a:p>
              <a:p>
                <a:endParaRPr lang="cs-CZ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cs-CZ" sz="1200" dirty="0"/>
              </a:p>
              <a:p>
                <a:pPr marL="0" indent="0">
                  <a:buNone/>
                </a:pPr>
                <a:endParaRPr lang="cs-CZ" sz="500" dirty="0"/>
              </a:p>
              <a:p>
                <a:pPr marL="0" indent="0">
                  <a:buNone/>
                </a:pPr>
                <a:r>
                  <a:rPr lang="cs-CZ" dirty="0"/>
                  <a:t>(jedna ze sedmi základních jednotek SI)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Zástupný symbol pro obsah 2">
                <a:extLst>
                  <a:ext uri="{FF2B5EF4-FFF2-40B4-BE49-F238E27FC236}">
                    <a16:creationId xmlns:a16="http://schemas.microsoft.com/office/drawing/2014/main" id="{44C667A1-F891-4B27-A976-FF67EC610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721" y="2336872"/>
                <a:ext cx="9974979" cy="4521127"/>
              </a:xfrm>
              <a:blipFill>
                <a:blip r:embed="rId3"/>
                <a:stretch>
                  <a:fillRect l="-1100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936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811165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Pásová teorie vodivosti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FB22075-402D-448B-8828-F93E1B973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3016250"/>
            <a:ext cx="6778405" cy="3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04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811165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Pásová teorie vodivosti</a:t>
            </a:r>
          </a:p>
        </p:txBody>
      </p:sp>
      <p:pic>
        <p:nvPicPr>
          <p:cNvPr id="8" name="AQMX3Hb4IjxbawroLTlRENep-q0mpzJIWocXoYQ-zKW-ASCdiGDmi3kB9LpZ492hHie0qcO_zwJRROy7TL9HUrxq">
            <a:hlinkClick r:id="" action="ppaction://media"/>
            <a:extLst>
              <a:ext uri="{FF2B5EF4-FFF2-40B4-BE49-F238E27FC236}">
                <a16:creationId xmlns:a16="http://schemas.microsoft.com/office/drawing/2014/main" id="{DCDAC75A-5523-4735-A311-DF06D18D1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811165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Pásová teorie vodivosti</a:t>
            </a:r>
          </a:p>
        </p:txBody>
      </p:sp>
      <p:pic>
        <p:nvPicPr>
          <p:cNvPr id="6" name="Sklo jako vodič">
            <a:hlinkClick r:id="" action="ppaction://media"/>
            <a:extLst>
              <a:ext uri="{FF2B5EF4-FFF2-40B4-BE49-F238E27FC236}">
                <a16:creationId xmlns:a16="http://schemas.microsoft.com/office/drawing/2014/main" id="{51FB9261-120F-4DBE-ADD8-CD8F69ADF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1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Zástupný symbol pro obsah 2">
                <a:extLst>
                  <a:ext uri="{FF2B5EF4-FFF2-40B4-BE49-F238E27FC236}">
                    <a16:creationId xmlns:a16="http://schemas.microsoft.com/office/drawing/2014/main" id="{44C667A1-F891-4B27-A976-FF67EC610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721" y="2336872"/>
                <a:ext cx="10811165" cy="4521127"/>
              </a:xfrm>
            </p:spPr>
            <p:txBody>
              <a:bodyPr>
                <a:normAutofit/>
              </a:bodyPr>
              <a:lstStyle/>
              <a:p>
                <a:pPr marL="0" lvl="0" indent="0">
                  <a:buNone/>
                </a:pPr>
                <a:r>
                  <a:rPr lang="cs-CZ" sz="2600" b="1" dirty="0"/>
                  <a:t>Faradayovy zákony elektrolýzy</a:t>
                </a:r>
              </a:p>
              <a:p>
                <a:pPr marL="0" lvl="0" indent="0">
                  <a:buNone/>
                </a:pPr>
                <a:endParaRPr lang="cs-CZ" sz="2600" b="1" dirty="0"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5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cs-CZ" sz="3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3500" b="0" i="1" smtClean="0">
                          <a:latin typeface="Cambria Math" panose="02040503050406030204" pitchFamily="18" charset="0"/>
                        </a:rPr>
                        <m:t>𝐴𝐼𝑡</m:t>
                      </m:r>
                    </m:oMath>
                  </m:oMathPara>
                </a14:m>
                <a:endParaRPr lang="cs-CZ" sz="3500" dirty="0"/>
              </a:p>
              <a:p>
                <a:pPr marL="0" lvl="0" indent="0">
                  <a:buNone/>
                </a:pPr>
                <a:endParaRPr lang="cs-CZ" sz="3500" dirty="0"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5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s-CZ" sz="3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5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cs-CZ" sz="3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cs-CZ" sz="3500" b="0" i="1" smtClean="0">
                              <a:latin typeface="Cambria Math" panose="02040503050406030204" pitchFamily="18" charset="0"/>
                            </a:rPr>
                            <m:t>𝐹𝑧</m:t>
                          </m:r>
                        </m:den>
                      </m:f>
                    </m:oMath>
                  </m:oMathPara>
                </a14:m>
                <a:endParaRPr lang="cs-CZ" sz="3500" dirty="0"/>
              </a:p>
            </p:txBody>
          </p:sp>
        </mc:Choice>
        <mc:Fallback>
          <p:sp>
            <p:nvSpPr>
              <p:cNvPr id="7" name="Zástupný symbol pro obsah 2">
                <a:extLst>
                  <a:ext uri="{FF2B5EF4-FFF2-40B4-BE49-F238E27FC236}">
                    <a16:creationId xmlns:a16="http://schemas.microsoft.com/office/drawing/2014/main" id="{44C667A1-F891-4B27-A976-FF67EC610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721" y="2336872"/>
                <a:ext cx="10811165" cy="4521127"/>
              </a:xfrm>
              <a:blipFill>
                <a:blip r:embed="rId3"/>
                <a:stretch>
                  <a:fillRect l="-1015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481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8450979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Galvanické články</a:t>
            </a:r>
          </a:p>
          <a:p>
            <a:pPr marL="0" lvl="0" indent="0">
              <a:buNone/>
            </a:pPr>
            <a:r>
              <a:rPr lang="cs-CZ" dirty="0"/>
              <a:t>„</a:t>
            </a:r>
            <a:r>
              <a:rPr lang="en-US" dirty="0" err="1"/>
              <a:t>Galvanický</a:t>
            </a:r>
            <a:r>
              <a:rPr lang="en-US" dirty="0"/>
              <a:t> </a:t>
            </a:r>
            <a:r>
              <a:rPr lang="en-US" dirty="0" err="1"/>
              <a:t>článek</a:t>
            </a:r>
            <a:r>
              <a:rPr lang="en-US" dirty="0"/>
              <a:t> je </a:t>
            </a:r>
            <a:r>
              <a:rPr lang="en-US" dirty="0" err="1"/>
              <a:t>elektrochemické</a:t>
            </a:r>
            <a:r>
              <a:rPr lang="en-US" dirty="0"/>
              <a:t> </a:t>
            </a:r>
            <a:r>
              <a:rPr lang="en-US" dirty="0" err="1"/>
              <a:t>zařízení</a:t>
            </a:r>
            <a:r>
              <a:rPr lang="en-US" dirty="0"/>
              <a:t>,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kterém</a:t>
            </a:r>
            <a:r>
              <a:rPr lang="en-US" dirty="0"/>
              <a:t> </a:t>
            </a:r>
            <a:r>
              <a:rPr lang="cs-CZ" dirty="0"/>
              <a:t>samovolná </a:t>
            </a:r>
            <a:r>
              <a:rPr lang="en-US" dirty="0" err="1"/>
              <a:t>chemická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elektrické</a:t>
            </a:r>
            <a:r>
              <a:rPr lang="en-US" dirty="0"/>
              <a:t> </a:t>
            </a:r>
            <a:r>
              <a:rPr lang="en-US" dirty="0" err="1"/>
              <a:t>napětí</a:t>
            </a:r>
            <a:r>
              <a:rPr lang="en-US" dirty="0"/>
              <a:t>.</a:t>
            </a:r>
            <a:r>
              <a:rPr lang="cs-CZ" dirty="0"/>
              <a:t>“</a:t>
            </a:r>
          </a:p>
          <a:p>
            <a:r>
              <a:rPr lang="cs-CZ" dirty="0"/>
              <a:t>Redoxní děj: oxidace na jedné elektrodě, redukce na druhé</a:t>
            </a:r>
          </a:p>
          <a:p>
            <a:r>
              <a:rPr lang="cs-CZ" dirty="0"/>
              <a:t>Elektrody bývají z různých kovů nebo vodivých materiálů</a:t>
            </a:r>
          </a:p>
          <a:p>
            <a:r>
              <a:rPr lang="cs-CZ" dirty="0"/>
              <a:t>Rozlišujeme primární články (nedají se nabíjet) a sekundární články (akumulátory, dají se nabíjet)</a:t>
            </a:r>
          </a:p>
          <a:p>
            <a:r>
              <a:rPr lang="cs-CZ" dirty="0"/>
              <a:t>Baterie = kombinace více článků</a:t>
            </a: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A398EC71-2DFF-45AF-91DF-94BC36372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Zástupný obsah 10">
            <a:extLst>
              <a:ext uri="{FF2B5EF4-FFF2-40B4-BE49-F238E27FC236}">
                <a16:creationId xmlns:a16="http://schemas.microsoft.com/office/drawing/2014/main" id="{F1C952C1-5D63-4E84-AD8B-BEEFAF759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656" y="2505909"/>
            <a:ext cx="2463051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4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EB0-B1CF-005D-A9D1-F51AB73D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FA91-65A0-F0C8-AF72-B1B10A96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Elektrodynamika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5982B-769C-22C5-C5B2-F00CC8AC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4C667A1-F891-4B27-A976-FF67EC61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8450979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Primární galvanické články</a:t>
            </a:r>
          </a:p>
          <a:p>
            <a:pPr marL="0" lvl="0" indent="0">
              <a:buNone/>
            </a:pPr>
            <a:r>
              <a:rPr lang="cs-CZ" dirty="0"/>
              <a:t>Prakticky libovolné dva kovy + roztok kyseliny</a:t>
            </a:r>
          </a:p>
          <a:p>
            <a:r>
              <a:rPr lang="cs-CZ" dirty="0"/>
              <a:t>Voltův sloup (</a:t>
            </a:r>
            <a:r>
              <a:rPr lang="cs-CZ" dirty="0" err="1"/>
              <a:t>Cu</a:t>
            </a:r>
            <a:r>
              <a:rPr lang="cs-CZ" dirty="0"/>
              <a:t> + Zn + roztok H</a:t>
            </a:r>
            <a:r>
              <a:rPr lang="cs-CZ" sz="2000" baseline="-25000" dirty="0"/>
              <a:t>2</a:t>
            </a:r>
            <a:r>
              <a:rPr lang="cs-CZ" dirty="0"/>
              <a:t>SO</a:t>
            </a:r>
            <a:r>
              <a:rPr lang="cs-CZ" sz="2000" baseline="-25000" dirty="0"/>
              <a:t>4</a:t>
            </a:r>
            <a:r>
              <a:rPr lang="cs-CZ" dirty="0"/>
              <a:t>)</a:t>
            </a:r>
          </a:p>
          <a:p>
            <a:r>
              <a:rPr lang="cs-CZ" dirty="0" err="1"/>
              <a:t>Leclanchův</a:t>
            </a:r>
            <a:r>
              <a:rPr lang="cs-CZ" dirty="0"/>
              <a:t> článek (C + Zn + salmiak a burel)</a:t>
            </a:r>
          </a:p>
          <a:p>
            <a:r>
              <a:rPr lang="cs-CZ" dirty="0"/>
              <a:t>Alkalický článek (burel + Zn + KOH)</a:t>
            </a:r>
          </a:p>
          <a:p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A398EC71-2DFF-45AF-91DF-94BC36372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4050D306-BCD2-4526-8F03-308A6A45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645" y="2736025"/>
            <a:ext cx="6896180" cy="37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918339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4730</TotalTime>
  <Words>709</Words>
  <Application>Microsoft Office PowerPoint</Application>
  <PresentationFormat>Širokoúhlá obrazovka</PresentationFormat>
  <Paragraphs>127</Paragraphs>
  <Slides>17</Slides>
  <Notes>3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Trebuchet MS</vt:lpstr>
      <vt:lpstr>Berlín</vt:lpstr>
      <vt:lpstr>  Fyzika pro chemiky  LS 2025</vt:lpstr>
      <vt:lpstr>Sylabus</vt:lpstr>
      <vt:lpstr>Elektrodynamika</vt:lpstr>
      <vt:lpstr>Elektrodynamika</vt:lpstr>
      <vt:lpstr>Elektrodynamika</vt:lpstr>
      <vt:lpstr>Elektrodynamika</vt:lpstr>
      <vt:lpstr>Elektrodynamika</vt:lpstr>
      <vt:lpstr>Elektrodynamika</vt:lpstr>
      <vt:lpstr>Elektrodynamika</vt:lpstr>
      <vt:lpstr>Elektrodynamika</vt:lpstr>
      <vt:lpstr>Elektrodynamika</vt:lpstr>
      <vt:lpstr>Elektrodynamika</vt:lpstr>
      <vt:lpstr>Elektrodynamika</vt:lpstr>
      <vt:lpstr>Elektrodynamika</vt:lpstr>
      <vt:lpstr>Elektrodynamika</vt:lpstr>
      <vt:lpstr>Elektrodynamika – shrnutí</vt:lpstr>
      <vt:lpstr>Elektrodynamika – 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Diplomová práce  Hvězdy ve středoškolské fyzice</dc:title>
  <dc:creator>Týna</dc:creator>
  <cp:lastModifiedBy>BlackHole MainFrame</cp:lastModifiedBy>
  <cp:revision>245</cp:revision>
  <dcterms:created xsi:type="dcterms:W3CDTF">2017-06-07T17:41:57Z</dcterms:created>
  <dcterms:modified xsi:type="dcterms:W3CDTF">2025-04-29T19:22:38Z</dcterms:modified>
</cp:coreProperties>
</file>