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3"/>
  </p:notesMasterIdLst>
  <p:sldIdLst>
    <p:sldId id="256" r:id="rId2"/>
    <p:sldId id="342" r:id="rId3"/>
    <p:sldId id="455" r:id="rId4"/>
    <p:sldId id="481" r:id="rId5"/>
    <p:sldId id="483" r:id="rId6"/>
    <p:sldId id="482" r:id="rId7"/>
    <p:sldId id="485" r:id="rId8"/>
    <p:sldId id="486" r:id="rId9"/>
    <p:sldId id="484" r:id="rId10"/>
    <p:sldId id="479" r:id="rId11"/>
    <p:sldId id="477" r:id="rId12"/>
    <p:sldId id="478" r:id="rId13"/>
    <p:sldId id="480" r:id="rId14"/>
    <p:sldId id="476" r:id="rId15"/>
    <p:sldId id="492" r:id="rId16"/>
    <p:sldId id="490" r:id="rId17"/>
    <p:sldId id="487" r:id="rId18"/>
    <p:sldId id="488" r:id="rId19"/>
    <p:sldId id="489" r:id="rId20"/>
    <p:sldId id="468" r:id="rId21"/>
    <p:sldId id="4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légr Jan, doc. RNDr." initials="ŠJdR" lastIdx="1" clrIdx="0">
    <p:extLst>
      <p:ext uri="{19B8F6BF-5375-455C-9EA6-DF929625EA0E}">
        <p15:presenceInfo xmlns:p15="http://schemas.microsoft.com/office/powerpoint/2012/main" userId="Šlégr Jan, doc. RND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4D0"/>
    <a:srgbClr val="E9E5E2"/>
    <a:srgbClr val="E2DEDB"/>
    <a:srgbClr val="F0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6456" autoAdjust="0"/>
  </p:normalViewPr>
  <p:slideViewPr>
    <p:cSldViewPr snapToGrid="0">
      <p:cViewPr>
        <p:scale>
          <a:sx n="125" d="100"/>
          <a:sy n="125" d="100"/>
        </p:scale>
        <p:origin x="2155" y="-11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6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6T10:25:24.28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63B2F-AF0F-4C7F-BD65-F7FEB7F70C0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4A462-9439-4961-A44B-4A8B9910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6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%C3%ADlkovin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Translace_(biologie)" TargetMode="External"/><Relationship Id="rId5" Type="http://schemas.openxmlformats.org/officeDocument/2006/relationships/hyperlink" Target="https://cs.wikipedia.org/wiki/Aminokyselina" TargetMode="External"/><Relationship Id="rId4" Type="http://schemas.openxmlformats.org/officeDocument/2006/relationships/hyperlink" Target="https://cs.wikipedia.org/wiki/Konformac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peistemiologickém</a:t>
            </a:r>
            <a:r>
              <a:rPr lang="en-US" dirty="0"/>
              <a:t> </a:t>
            </a:r>
            <a:r>
              <a:rPr lang="en-US" dirty="0" err="1"/>
              <a:t>paradigmatu</a:t>
            </a:r>
            <a:r>
              <a:rPr lang="en-US" dirty="0"/>
              <a:t> </a:t>
            </a:r>
            <a:r>
              <a:rPr lang="en-US" dirty="0" err="1"/>
              <a:t>získávání</a:t>
            </a:r>
            <a:r>
              <a:rPr lang="en-US" dirty="0"/>
              <a:t> </a:t>
            </a:r>
            <a:r>
              <a:rPr lang="en-US" dirty="0" err="1"/>
              <a:t>znalostí</a:t>
            </a:r>
            <a:r>
              <a:rPr lang="en-US" dirty="0"/>
              <a:t> </a:t>
            </a:r>
            <a:r>
              <a:rPr lang="en-US" dirty="0" err="1"/>
              <a:t>metodickou</a:t>
            </a:r>
            <a:r>
              <a:rPr lang="en-US" dirty="0"/>
              <a:t> a </a:t>
            </a:r>
            <a:r>
              <a:rPr lang="en-US" dirty="0" err="1"/>
              <a:t>empirickou</a:t>
            </a:r>
            <a:r>
              <a:rPr lang="en-US" dirty="0"/>
              <a:t> </a:t>
            </a:r>
            <a:r>
              <a:rPr lang="en-US" dirty="0" err="1"/>
              <a:t>falzifikací</a:t>
            </a:r>
            <a:r>
              <a:rPr lang="en-US" dirty="0"/>
              <a:t> </a:t>
            </a:r>
            <a:r>
              <a:rPr lang="en-US" dirty="0" err="1"/>
              <a:t>hypotéz</a:t>
            </a:r>
            <a:r>
              <a:rPr lang="en-US" dirty="0"/>
              <a:t> pro </a:t>
            </a:r>
            <a:r>
              <a:rPr lang="en-US" dirty="0" err="1"/>
              <a:t>získání</a:t>
            </a:r>
            <a:r>
              <a:rPr lang="en-US" dirty="0"/>
              <a:t> </a:t>
            </a:r>
            <a:r>
              <a:rPr lang="en-US" dirty="0" err="1"/>
              <a:t>teorií</a:t>
            </a:r>
            <a:r>
              <a:rPr lang="en-US" dirty="0"/>
              <a:t> </a:t>
            </a:r>
            <a:r>
              <a:rPr lang="en-US" dirty="0" err="1"/>
              <a:t>založených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důkazech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4A462-9439-4961-A44B-4A8B9910B6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2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Delší</a:t>
            </a:r>
            <a:r>
              <a:rPr lang="en-US" dirty="0"/>
              <a:t> </a:t>
            </a:r>
            <a:r>
              <a:rPr lang="en-US" dirty="0" err="1"/>
              <a:t>řetězce</a:t>
            </a:r>
            <a:r>
              <a:rPr lang="en-US" dirty="0"/>
              <a:t> se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proplétat</a:t>
            </a:r>
            <a:r>
              <a:rPr lang="en-US" dirty="0"/>
              <a:t> a </a:t>
            </a:r>
            <a:r>
              <a:rPr lang="en-US" dirty="0" err="1"/>
              <a:t>vytvářet</a:t>
            </a:r>
            <a:r>
              <a:rPr lang="en-US" dirty="0"/>
              <a:t> </a:t>
            </a:r>
            <a:r>
              <a:rPr lang="en-US" dirty="0" err="1"/>
              <a:t>silnější</a:t>
            </a:r>
            <a:r>
              <a:rPr lang="en-US" dirty="0"/>
              <a:t> </a:t>
            </a:r>
            <a:r>
              <a:rPr lang="en-US" dirty="0" err="1"/>
              <a:t>mechanickou</a:t>
            </a:r>
            <a:r>
              <a:rPr lang="en-US" dirty="0"/>
              <a:t> </a:t>
            </a:r>
            <a:r>
              <a:rPr lang="en-US" dirty="0" err="1"/>
              <a:t>síť</a:t>
            </a:r>
            <a:r>
              <a:rPr lang="en-US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4A462-9439-4961-A44B-4A8B9910B6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5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Skládání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proteinů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primární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ílkovina"/>
              </a:rPr>
              <a:t>proteinu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zaujímá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stabilní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prostorové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uspořádání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Konformace"/>
              </a:rPr>
              <a:t>konformaci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Výchozí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primární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podoba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lineární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řetězec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minokyselina"/>
              </a:rPr>
              <a:t>aminokyselin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vzniklý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Translace (biologie)"/>
              </a:rPr>
              <a:t>translaci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mRNA.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vznikne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správný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funkční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dosáhne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protein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takzvaného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nativního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4A462-9439-4961-A44B-4A8B9910B6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0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6.5.2025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59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6.5.2025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57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6.5.2025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700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6.5.2025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2918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6.5.2025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8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6.5.2025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7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6.5.2025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05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6.5.2025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321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5690030-AF8C-41E6-AF78-85ACCEE9938F}" type="datetimeFigureOut">
              <a:rPr lang="cs-CZ" smtClean="0"/>
              <a:t>6.5.2025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68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6.5.2025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38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6.5.2025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82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6.5.2025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6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6.5.2025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95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6.5.2025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44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6.5.2025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74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6.5.2025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72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6.5.2025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72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90030-AF8C-41E6-AF78-85ACCEE9938F}" type="datetimeFigureOut">
              <a:rPr lang="cs-CZ" smtClean="0"/>
              <a:t>6.5.2025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6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E8276-AB6F-4CA8-A9EC-E4DC0D21D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" y="1291054"/>
            <a:ext cx="8958227" cy="2659378"/>
          </a:xfrm>
          <a:noFill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cs-CZ" sz="4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sz="4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pro chemiky </a:t>
            </a:r>
            <a:br>
              <a:rPr lang="cs-CZ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 2025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EFCD3E-2F86-4C41-8302-4F3860826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5801" y="2769084"/>
            <a:ext cx="3046199" cy="2451312"/>
          </a:xfr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14000"/>
              </a:lnSpc>
            </a:pPr>
            <a:r>
              <a:rPr lang="cs-CZ" sz="3000" b="1" dirty="0"/>
              <a:t>Jan Šlégr</a:t>
            </a:r>
          </a:p>
          <a:p>
            <a:pPr algn="ctr" defTabSz="457200">
              <a:lnSpc>
                <a:spcPct val="114000"/>
              </a:lnSpc>
            </a:pPr>
            <a:r>
              <a:rPr lang="cs-CZ" sz="2500" b="1" dirty="0"/>
              <a:t>jan.slegr@uhk.cz</a:t>
            </a:r>
          </a:p>
          <a:p>
            <a:pPr algn="ctr" defTabSz="457200">
              <a:lnSpc>
                <a:spcPct val="114000"/>
              </a:lnSpc>
            </a:pPr>
            <a:endParaRPr lang="cs-CZ" sz="3000" b="1" dirty="0"/>
          </a:p>
          <a:p>
            <a:pPr algn="ctr" defTabSz="457200">
              <a:lnSpc>
                <a:spcPct val="114000"/>
              </a:lnSpc>
            </a:pPr>
            <a:endParaRPr lang="cs-CZ" sz="3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FBCBDC-ADDA-4C03-BD25-68CA57DB17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1" t="15526" r="76878" b="14539"/>
          <a:stretch/>
        </p:blipFill>
        <p:spPr>
          <a:xfrm>
            <a:off x="7322092" y="480060"/>
            <a:ext cx="1036320" cy="89916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843202A-C5BA-46D0-B827-9768495D235C}"/>
              </a:ext>
            </a:extLst>
          </p:cNvPr>
          <p:cNvSpPr txBox="1"/>
          <p:nvPr/>
        </p:nvSpPr>
        <p:spPr>
          <a:xfrm>
            <a:off x="8411751" y="586740"/>
            <a:ext cx="3431339" cy="7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cs-CZ" sz="2000" b="1" dirty="0"/>
              <a:t>Univerzita Hradec Králové</a:t>
            </a:r>
          </a:p>
          <a:p>
            <a:pPr>
              <a:lnSpc>
                <a:spcPct val="114000"/>
              </a:lnSpc>
            </a:pPr>
            <a:r>
              <a:rPr lang="cs-CZ" sz="2000" b="1" dirty="0"/>
              <a:t>Přírodovědecká fakulta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2A9FE1-5727-411B-B2B0-6FDB9621CD9B}"/>
              </a:ext>
            </a:extLst>
          </p:cNvPr>
          <p:cNvSpPr/>
          <p:nvPr/>
        </p:nvSpPr>
        <p:spPr>
          <a:xfrm>
            <a:off x="6391" y="4558676"/>
            <a:ext cx="89582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/>
              <a:t>Přednáška 12</a:t>
            </a:r>
          </a:p>
          <a:p>
            <a:pPr algn="ctr"/>
            <a:r>
              <a:rPr lang="cs-CZ" sz="4000" dirty="0"/>
              <a:t>Základy kvantové fyziky</a:t>
            </a:r>
          </a:p>
          <a:p>
            <a:pPr algn="ctr"/>
            <a:r>
              <a:rPr lang="cs-CZ" sz="4000" dirty="0"/>
              <a:t>(nebo radši „fyziky mikrosvěta“)</a:t>
            </a:r>
          </a:p>
        </p:txBody>
      </p:sp>
    </p:spTree>
    <p:extLst>
      <p:ext uri="{BB962C8B-B14F-4D97-AF65-F5344CB8AC3E}">
        <p14:creationId xmlns:p14="http://schemas.microsoft.com/office/powerpoint/2010/main" val="3283099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atomového obalu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EC6AFC-6B84-4F2A-B40C-9076CC1F8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131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Odbočka: Modelování vlastností molekul (</a:t>
            </a:r>
            <a:r>
              <a:rPr lang="cs-CZ" b="1" i="1" dirty="0"/>
              <a:t>in </a:t>
            </a:r>
            <a:r>
              <a:rPr lang="cs-CZ" b="1" i="1" dirty="0" err="1"/>
              <a:t>silico</a:t>
            </a:r>
            <a:r>
              <a:rPr lang="cs-CZ" b="1" dirty="0"/>
              <a:t> modely)</a:t>
            </a:r>
            <a:endParaRPr lang="cs-CZ" dirty="0"/>
          </a:p>
          <a:p>
            <a:r>
              <a:rPr lang="cs-CZ" dirty="0"/>
              <a:t>K metodám </a:t>
            </a:r>
            <a:r>
              <a:rPr lang="cs-CZ" i="1" dirty="0"/>
              <a:t>in vitro</a:t>
            </a:r>
            <a:r>
              <a:rPr lang="cs-CZ" dirty="0"/>
              <a:t>, </a:t>
            </a:r>
            <a:r>
              <a:rPr lang="cs-CZ" i="1" dirty="0"/>
              <a:t>in </a:t>
            </a:r>
            <a:r>
              <a:rPr lang="cs-CZ" i="1" dirty="0" err="1"/>
              <a:t>vivo</a:t>
            </a:r>
            <a:r>
              <a:rPr lang="cs-CZ" dirty="0"/>
              <a:t> se ve 20. století přidaly metody </a:t>
            </a:r>
            <a:r>
              <a:rPr lang="cs-CZ" i="1" dirty="0"/>
              <a:t>in </a:t>
            </a:r>
            <a:r>
              <a:rPr lang="cs-CZ" i="1" dirty="0" err="1"/>
              <a:t>silico</a:t>
            </a:r>
            <a:r>
              <a:rPr lang="cs-CZ" i="1" dirty="0"/>
              <a:t> – </a:t>
            </a:r>
            <a:r>
              <a:rPr lang="cs-CZ" dirty="0"/>
              <a:t>doslova „v křemíku“</a:t>
            </a:r>
          </a:p>
          <a:p>
            <a:r>
              <a:rPr lang="cs-CZ" dirty="0"/>
              <a:t>Kvantově chemické výpočty umožňují </a:t>
            </a:r>
            <a:r>
              <a:rPr lang="en-US" dirty="0" err="1"/>
              <a:t>studovat</a:t>
            </a:r>
            <a:r>
              <a:rPr lang="en-US" dirty="0"/>
              <a:t> </a:t>
            </a:r>
            <a:r>
              <a:rPr lang="en-US" dirty="0" err="1"/>
              <a:t>vlastnosti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bez </a:t>
            </a:r>
            <a:r>
              <a:rPr lang="en-US" dirty="0" err="1"/>
              <a:t>nutnosti</a:t>
            </a:r>
            <a:r>
              <a:rPr lang="en-US" dirty="0"/>
              <a:t> </a:t>
            </a:r>
            <a:r>
              <a:rPr lang="en-US" dirty="0" err="1"/>
              <a:t>provádět</a:t>
            </a:r>
            <a:r>
              <a:rPr lang="en-US" dirty="0"/>
              <a:t> </a:t>
            </a:r>
            <a:r>
              <a:rPr lang="en-US" dirty="0" err="1"/>
              <a:t>reálné</a:t>
            </a:r>
            <a:r>
              <a:rPr lang="en-US" dirty="0"/>
              <a:t> experiment</a:t>
            </a:r>
            <a:r>
              <a:rPr lang="cs-CZ" dirty="0"/>
              <a:t>y:</a:t>
            </a:r>
          </a:p>
          <a:p>
            <a:pPr lvl="1"/>
            <a:r>
              <a:rPr lang="en-US" dirty="0" err="1"/>
              <a:t>Snížení</a:t>
            </a:r>
            <a:r>
              <a:rPr lang="en-US" dirty="0"/>
              <a:t> </a:t>
            </a:r>
            <a:r>
              <a:rPr lang="en-US" dirty="0" err="1"/>
              <a:t>nákladů</a:t>
            </a:r>
            <a:r>
              <a:rPr lang="en-US" dirty="0"/>
              <a:t> a </a:t>
            </a:r>
            <a:r>
              <a:rPr lang="en-US" dirty="0" err="1"/>
              <a:t>časové</a:t>
            </a:r>
            <a:r>
              <a:rPr lang="en-US" dirty="0"/>
              <a:t> </a:t>
            </a:r>
            <a:r>
              <a:rPr lang="en-US" dirty="0" err="1"/>
              <a:t>náročnosti</a:t>
            </a:r>
            <a:r>
              <a:rPr lang="en-US" dirty="0"/>
              <a:t> </a:t>
            </a:r>
            <a:r>
              <a:rPr lang="en-US" dirty="0" err="1"/>
              <a:t>experimentů</a:t>
            </a:r>
            <a:endParaRPr lang="cs-CZ" dirty="0"/>
          </a:p>
          <a:p>
            <a:pPr lvl="1"/>
            <a:r>
              <a:rPr lang="en-US" dirty="0" err="1"/>
              <a:t>Bezpečnost</a:t>
            </a:r>
            <a:r>
              <a:rPr lang="en-US" dirty="0"/>
              <a:t> (</a:t>
            </a:r>
            <a:r>
              <a:rPr lang="en-US" dirty="0" err="1"/>
              <a:t>toxické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nebezpečné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)</a:t>
            </a:r>
            <a:endParaRPr lang="cs-CZ" dirty="0"/>
          </a:p>
          <a:p>
            <a:pPr lvl="1"/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studovat</a:t>
            </a:r>
            <a:r>
              <a:rPr lang="en-US" dirty="0"/>
              <a:t> </a:t>
            </a:r>
            <a:r>
              <a:rPr lang="en-US" dirty="0" err="1"/>
              <a:t>teoretické</a:t>
            </a:r>
            <a:r>
              <a:rPr lang="en-US" dirty="0"/>
              <a:t> </a:t>
            </a:r>
            <a:r>
              <a:rPr lang="en-US" dirty="0" err="1"/>
              <a:t>situace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experimentálně</a:t>
            </a:r>
            <a:r>
              <a:rPr lang="en-US" dirty="0"/>
              <a:t> </a:t>
            </a:r>
            <a:r>
              <a:rPr lang="en-US" dirty="0" err="1"/>
              <a:t>obtížně</a:t>
            </a:r>
            <a:r>
              <a:rPr lang="en-US" dirty="0"/>
              <a:t> </a:t>
            </a:r>
            <a:r>
              <a:rPr lang="en-US" dirty="0" err="1"/>
              <a:t>dosažitelné</a:t>
            </a:r>
            <a:endParaRPr lang="cs-CZ" dirty="0"/>
          </a:p>
          <a:p>
            <a:r>
              <a:rPr lang="en-US" dirty="0" err="1"/>
              <a:t>Studium</a:t>
            </a:r>
            <a:r>
              <a:rPr lang="en-US" dirty="0"/>
              <a:t> </a:t>
            </a:r>
            <a:r>
              <a:rPr lang="en-US" dirty="0" err="1"/>
              <a:t>elektronové</a:t>
            </a:r>
            <a:r>
              <a:rPr lang="en-US" dirty="0"/>
              <a:t> </a:t>
            </a:r>
            <a:r>
              <a:rPr lang="en-US" dirty="0" err="1"/>
              <a:t>struktury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(</a:t>
            </a:r>
            <a:r>
              <a:rPr lang="en-US" dirty="0" err="1"/>
              <a:t>orbitaly</a:t>
            </a:r>
            <a:r>
              <a:rPr lang="en-US" dirty="0"/>
              <a:t>, </a:t>
            </a:r>
            <a:r>
              <a:rPr lang="en-US" dirty="0" err="1"/>
              <a:t>vazby</a:t>
            </a:r>
            <a:r>
              <a:rPr lang="en-US" dirty="0"/>
              <a:t>, </a:t>
            </a:r>
            <a:r>
              <a:rPr lang="en-US" dirty="0" err="1"/>
              <a:t>spektroskopie</a:t>
            </a:r>
            <a:r>
              <a:rPr lang="en-US" dirty="0"/>
              <a:t>) </a:t>
            </a:r>
            <a:endParaRPr lang="cs-CZ" dirty="0"/>
          </a:p>
          <a:p>
            <a:r>
              <a:rPr lang="en-US" dirty="0" err="1"/>
              <a:t>Výpočty</a:t>
            </a:r>
            <a:r>
              <a:rPr lang="en-US" dirty="0"/>
              <a:t> </a:t>
            </a:r>
            <a:r>
              <a:rPr lang="en-US" dirty="0" err="1"/>
              <a:t>energií</a:t>
            </a:r>
            <a:r>
              <a:rPr lang="en-US" dirty="0"/>
              <a:t>, </a:t>
            </a:r>
            <a:r>
              <a:rPr lang="en-US" dirty="0" err="1"/>
              <a:t>spekter</a:t>
            </a:r>
            <a:r>
              <a:rPr lang="en-US" dirty="0"/>
              <a:t>, </a:t>
            </a:r>
            <a:r>
              <a:rPr lang="en-US" dirty="0" err="1"/>
              <a:t>polarizovatelnosti</a:t>
            </a:r>
            <a:r>
              <a:rPr lang="en-US" dirty="0"/>
              <a:t> a </a:t>
            </a:r>
            <a:r>
              <a:rPr lang="en-US" dirty="0" err="1"/>
              <a:t>dalších</a:t>
            </a:r>
            <a:r>
              <a:rPr lang="en-US" dirty="0"/>
              <a:t> </a:t>
            </a:r>
            <a:r>
              <a:rPr lang="en-US" dirty="0" err="1"/>
              <a:t>vlastností</a:t>
            </a:r>
            <a:r>
              <a:rPr lang="en-US" dirty="0"/>
              <a:t> </a:t>
            </a:r>
            <a:r>
              <a:rPr lang="en-US" dirty="0" err="1"/>
              <a:t>molekul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2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atomového obalu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EC6AFC-6B84-4F2A-B40C-9076CC1F8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1312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 metodám </a:t>
            </a:r>
            <a:r>
              <a:rPr lang="cs-CZ" i="1" dirty="0"/>
              <a:t>in vitro</a:t>
            </a:r>
            <a:r>
              <a:rPr lang="cs-CZ" dirty="0"/>
              <a:t>, </a:t>
            </a:r>
            <a:r>
              <a:rPr lang="cs-CZ" i="1" dirty="0"/>
              <a:t>in </a:t>
            </a:r>
            <a:r>
              <a:rPr lang="cs-CZ" i="1" dirty="0" err="1"/>
              <a:t>vivo</a:t>
            </a:r>
            <a:r>
              <a:rPr lang="cs-CZ" dirty="0"/>
              <a:t> se ve 20. století přidaly metody </a:t>
            </a:r>
            <a:r>
              <a:rPr lang="cs-CZ" i="1" dirty="0"/>
              <a:t>in </a:t>
            </a:r>
            <a:r>
              <a:rPr lang="cs-CZ" i="1" dirty="0" err="1"/>
              <a:t>silico</a:t>
            </a:r>
            <a:r>
              <a:rPr lang="cs-CZ" i="1" dirty="0"/>
              <a:t> – </a:t>
            </a:r>
            <a:r>
              <a:rPr lang="cs-CZ" dirty="0"/>
              <a:t>doslova „v křemíku“</a:t>
            </a:r>
          </a:p>
          <a:p>
            <a:r>
              <a:rPr lang="cs-CZ" dirty="0"/>
              <a:t>Kvantově chemické výpočty umožňují </a:t>
            </a:r>
            <a:r>
              <a:rPr lang="en-US" dirty="0" err="1"/>
              <a:t>studovat</a:t>
            </a:r>
            <a:r>
              <a:rPr lang="en-US" dirty="0"/>
              <a:t> </a:t>
            </a:r>
            <a:r>
              <a:rPr lang="en-US" dirty="0" err="1"/>
              <a:t>vlastnosti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bez </a:t>
            </a:r>
            <a:r>
              <a:rPr lang="en-US" dirty="0" err="1"/>
              <a:t>nutnosti</a:t>
            </a:r>
            <a:r>
              <a:rPr lang="en-US" dirty="0"/>
              <a:t> </a:t>
            </a:r>
            <a:r>
              <a:rPr lang="en-US" dirty="0" err="1"/>
              <a:t>provádět</a:t>
            </a:r>
            <a:r>
              <a:rPr lang="en-US" dirty="0"/>
              <a:t> </a:t>
            </a:r>
            <a:r>
              <a:rPr lang="en-US" dirty="0" err="1"/>
              <a:t>reálné</a:t>
            </a:r>
            <a:r>
              <a:rPr lang="en-US" dirty="0"/>
              <a:t> experiment</a:t>
            </a:r>
            <a:r>
              <a:rPr lang="cs-CZ" dirty="0"/>
              <a:t>y:</a:t>
            </a:r>
          </a:p>
          <a:p>
            <a:pPr lvl="1"/>
            <a:r>
              <a:rPr lang="en-US" dirty="0" err="1"/>
              <a:t>Snížení</a:t>
            </a:r>
            <a:r>
              <a:rPr lang="en-US" dirty="0"/>
              <a:t> </a:t>
            </a:r>
            <a:r>
              <a:rPr lang="en-US" dirty="0" err="1"/>
              <a:t>nákladů</a:t>
            </a:r>
            <a:r>
              <a:rPr lang="en-US" dirty="0"/>
              <a:t> a </a:t>
            </a:r>
            <a:r>
              <a:rPr lang="en-US" dirty="0" err="1"/>
              <a:t>časové</a:t>
            </a:r>
            <a:r>
              <a:rPr lang="en-US" dirty="0"/>
              <a:t> </a:t>
            </a:r>
            <a:r>
              <a:rPr lang="en-US" dirty="0" err="1"/>
              <a:t>náročnosti</a:t>
            </a:r>
            <a:r>
              <a:rPr lang="en-US" dirty="0"/>
              <a:t> </a:t>
            </a:r>
            <a:r>
              <a:rPr lang="en-US" dirty="0" err="1"/>
              <a:t>experimentů</a:t>
            </a:r>
            <a:endParaRPr lang="cs-CZ" dirty="0"/>
          </a:p>
          <a:p>
            <a:pPr lvl="1"/>
            <a:r>
              <a:rPr lang="en-US" dirty="0" err="1"/>
              <a:t>Bezpečnost</a:t>
            </a:r>
            <a:r>
              <a:rPr lang="en-US" dirty="0"/>
              <a:t> (</a:t>
            </a:r>
            <a:r>
              <a:rPr lang="en-US" dirty="0" err="1"/>
              <a:t>toxické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nebezpečné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)</a:t>
            </a:r>
            <a:endParaRPr lang="cs-CZ" dirty="0"/>
          </a:p>
          <a:p>
            <a:pPr lvl="1"/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studovat</a:t>
            </a:r>
            <a:r>
              <a:rPr lang="en-US" dirty="0"/>
              <a:t> </a:t>
            </a:r>
            <a:r>
              <a:rPr lang="en-US" dirty="0" err="1"/>
              <a:t>teoretické</a:t>
            </a:r>
            <a:r>
              <a:rPr lang="en-US" dirty="0"/>
              <a:t> </a:t>
            </a:r>
            <a:r>
              <a:rPr lang="en-US" dirty="0" err="1"/>
              <a:t>situace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experimentálně</a:t>
            </a:r>
            <a:r>
              <a:rPr lang="en-US" dirty="0"/>
              <a:t> </a:t>
            </a:r>
            <a:r>
              <a:rPr lang="en-US" dirty="0" err="1"/>
              <a:t>obtížně</a:t>
            </a:r>
            <a:r>
              <a:rPr lang="en-US" dirty="0"/>
              <a:t> </a:t>
            </a:r>
            <a:r>
              <a:rPr lang="en-US" dirty="0" err="1"/>
              <a:t>dosažitelné</a:t>
            </a:r>
            <a:endParaRPr lang="cs-CZ" dirty="0"/>
          </a:p>
          <a:p>
            <a:r>
              <a:rPr lang="en-US" dirty="0" err="1"/>
              <a:t>Studium</a:t>
            </a:r>
            <a:r>
              <a:rPr lang="en-US" dirty="0"/>
              <a:t> </a:t>
            </a:r>
            <a:r>
              <a:rPr lang="en-US" dirty="0" err="1"/>
              <a:t>elektronové</a:t>
            </a:r>
            <a:r>
              <a:rPr lang="en-US" dirty="0"/>
              <a:t> </a:t>
            </a:r>
            <a:r>
              <a:rPr lang="en-US" dirty="0" err="1"/>
              <a:t>struktury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(</a:t>
            </a:r>
            <a:r>
              <a:rPr lang="en-US" dirty="0" err="1"/>
              <a:t>orbitaly</a:t>
            </a:r>
            <a:r>
              <a:rPr lang="en-US" dirty="0"/>
              <a:t>, </a:t>
            </a:r>
            <a:r>
              <a:rPr lang="en-US" dirty="0" err="1"/>
              <a:t>vazby</a:t>
            </a:r>
            <a:r>
              <a:rPr lang="en-US" dirty="0"/>
              <a:t>, </a:t>
            </a:r>
            <a:r>
              <a:rPr lang="en-US" dirty="0" err="1"/>
              <a:t>spektroskopie</a:t>
            </a:r>
            <a:r>
              <a:rPr lang="en-US" dirty="0"/>
              <a:t>) </a:t>
            </a:r>
            <a:endParaRPr lang="cs-CZ" dirty="0"/>
          </a:p>
          <a:p>
            <a:r>
              <a:rPr lang="en-US" dirty="0" err="1"/>
              <a:t>Výpočty</a:t>
            </a:r>
            <a:r>
              <a:rPr lang="en-US" dirty="0"/>
              <a:t> </a:t>
            </a:r>
            <a:r>
              <a:rPr lang="en-US" dirty="0" err="1"/>
              <a:t>energií</a:t>
            </a:r>
            <a:r>
              <a:rPr lang="en-US" dirty="0"/>
              <a:t>, </a:t>
            </a:r>
            <a:r>
              <a:rPr lang="en-US" dirty="0" err="1"/>
              <a:t>spekter</a:t>
            </a:r>
            <a:r>
              <a:rPr lang="en-US" dirty="0"/>
              <a:t>, </a:t>
            </a:r>
            <a:r>
              <a:rPr lang="en-US" dirty="0" err="1"/>
              <a:t>polarizovatelnosti</a:t>
            </a:r>
            <a:r>
              <a:rPr lang="en-US" dirty="0"/>
              <a:t> a </a:t>
            </a:r>
            <a:r>
              <a:rPr lang="en-US" dirty="0" err="1"/>
              <a:t>dalších</a:t>
            </a:r>
            <a:r>
              <a:rPr lang="en-US" dirty="0"/>
              <a:t> </a:t>
            </a:r>
            <a:r>
              <a:rPr lang="en-US" dirty="0" err="1"/>
              <a:t>vlastností</a:t>
            </a:r>
            <a:r>
              <a:rPr lang="en-US" dirty="0"/>
              <a:t> </a:t>
            </a:r>
            <a:r>
              <a:rPr lang="en-US" dirty="0" err="1"/>
              <a:t>molekul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D6CB45F-BB7D-4577-8255-3F4232E4C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9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atomového obalu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EC6AFC-6B84-4F2A-B40C-9076CC1F8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13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Hartree</a:t>
            </a:r>
            <a:r>
              <a:rPr lang="en-US" b="1" dirty="0"/>
              <a:t>–</a:t>
            </a:r>
            <a:r>
              <a:rPr lang="en-US" b="1" dirty="0" err="1"/>
              <a:t>Fockova</a:t>
            </a:r>
            <a:r>
              <a:rPr lang="en-US" b="1" dirty="0"/>
              <a:t> </a:t>
            </a:r>
            <a:r>
              <a:rPr lang="en-US" b="1" dirty="0" err="1"/>
              <a:t>metoda</a:t>
            </a:r>
            <a:r>
              <a:rPr lang="en-US" b="1" dirty="0"/>
              <a:t> </a:t>
            </a:r>
            <a:endParaRPr lang="cs-CZ" b="1" dirty="0"/>
          </a:p>
          <a:p>
            <a:r>
              <a:rPr lang="en-US" dirty="0" err="1"/>
              <a:t>Kvantově-chemická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založená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přiblížení</a:t>
            </a:r>
            <a:r>
              <a:rPr lang="en-US" dirty="0"/>
              <a:t> </a:t>
            </a:r>
            <a:r>
              <a:rPr lang="en-US" dirty="0" err="1"/>
              <a:t>vlnové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Slaterova</a:t>
            </a:r>
            <a:r>
              <a:rPr lang="en-US" dirty="0"/>
              <a:t> </a:t>
            </a:r>
            <a:r>
              <a:rPr lang="en-US" dirty="0" err="1"/>
              <a:t>determinantu</a:t>
            </a:r>
            <a:r>
              <a:rPr lang="en-US" dirty="0"/>
              <a:t> </a:t>
            </a:r>
            <a:r>
              <a:rPr lang="en-US" dirty="0" err="1"/>
              <a:t>složeného</a:t>
            </a:r>
            <a:r>
              <a:rPr lang="en-US" dirty="0"/>
              <a:t> z </a:t>
            </a:r>
            <a:r>
              <a:rPr lang="en-US" dirty="0" err="1"/>
              <a:t>orbitalů</a:t>
            </a:r>
            <a:r>
              <a:rPr lang="en-US" dirty="0"/>
              <a:t>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elektronů</a:t>
            </a:r>
            <a:r>
              <a:rPr lang="en-US" dirty="0"/>
              <a:t>.</a:t>
            </a:r>
            <a:endParaRPr lang="cs-CZ" dirty="0"/>
          </a:p>
          <a:p>
            <a:r>
              <a:rPr lang="en-US" dirty="0" err="1"/>
              <a:t>Zahrnuje</a:t>
            </a:r>
            <a:r>
              <a:rPr lang="en-US" dirty="0"/>
              <a:t> </a:t>
            </a:r>
            <a:r>
              <a:rPr lang="en-US" dirty="0" err="1"/>
              <a:t>vzájemn</a:t>
            </a:r>
            <a:r>
              <a:rPr lang="cs-CZ" dirty="0"/>
              <a:t>é</a:t>
            </a:r>
            <a:r>
              <a:rPr lang="en-US" dirty="0"/>
              <a:t> </a:t>
            </a:r>
            <a:r>
              <a:rPr lang="cs-CZ" dirty="0"/>
              <a:t>odpuzování</a:t>
            </a:r>
            <a:r>
              <a:rPr lang="en-US" dirty="0"/>
              <a:t> </a:t>
            </a:r>
            <a:r>
              <a:rPr lang="en-US" dirty="0" err="1"/>
              <a:t>elektronů</a:t>
            </a:r>
            <a:r>
              <a:rPr lang="en-US" dirty="0"/>
              <a:t> </a:t>
            </a:r>
            <a:r>
              <a:rPr lang="en-US" dirty="0" err="1"/>
              <a:t>zprůměrovaným</a:t>
            </a:r>
            <a:r>
              <a:rPr lang="en-US" dirty="0"/>
              <a:t> </a:t>
            </a:r>
            <a:r>
              <a:rPr lang="en-US" dirty="0" err="1"/>
              <a:t>způsobem</a:t>
            </a:r>
            <a:r>
              <a:rPr lang="en-US" dirty="0"/>
              <a:t> („mean-field“)</a:t>
            </a:r>
            <a:r>
              <a:rPr lang="cs-CZ" dirty="0"/>
              <a:t> – podobně, jako se zavádí </a:t>
            </a:r>
            <a:r>
              <a:rPr lang="cs-CZ" dirty="0" err="1"/>
              <a:t>Madelungova</a:t>
            </a:r>
            <a:r>
              <a:rPr lang="cs-CZ" dirty="0"/>
              <a:t> konstanta v krystalech, HF metoda složitou interakci každého elektronu s ostatními nahrazuje průměrnou hodnotou potenciálu, který ostatní elektrony vytvářejí (</a:t>
            </a:r>
            <a:r>
              <a:rPr lang="en-US" dirty="0"/>
              <a:t>mean-field approximation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04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atomového obalu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37EC6AFC-6B84-4F2A-B40C-9076CC1F87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1" y="2336872"/>
                <a:ext cx="9613861" cy="44385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err="1"/>
                  <a:t>Hartree</a:t>
                </a:r>
                <a:r>
                  <a:rPr lang="en-US" b="1" dirty="0"/>
                  <a:t>–</a:t>
                </a:r>
                <a:r>
                  <a:rPr lang="en-US" b="1" dirty="0" err="1"/>
                  <a:t>Fockova</a:t>
                </a:r>
                <a:r>
                  <a:rPr lang="en-US" b="1" dirty="0"/>
                  <a:t> </a:t>
                </a:r>
                <a:r>
                  <a:rPr lang="en-US" b="1" dirty="0" err="1"/>
                  <a:t>metoda</a:t>
                </a:r>
                <a:r>
                  <a:rPr lang="en-US" b="1" dirty="0"/>
                  <a:t> </a:t>
                </a:r>
                <a:endParaRPr lang="cs-CZ" b="1" dirty="0"/>
              </a:p>
              <a:p>
                <a:r>
                  <a:rPr lang="en-US" dirty="0"/>
                  <a:t>Slater</a:t>
                </a:r>
                <a:r>
                  <a:rPr lang="cs-CZ" dirty="0" err="1"/>
                  <a:t>ův</a:t>
                </a:r>
                <a:r>
                  <a:rPr lang="en-US" dirty="0"/>
                  <a:t> determinant</a:t>
                </a:r>
                <a:r>
                  <a:rPr lang="cs-CZ" dirty="0"/>
                  <a:t>:</a:t>
                </a:r>
                <a:br>
                  <a:rPr lang="cs-CZ" dirty="0"/>
                </a:br>
                <a:br>
                  <a:rPr lang="cs-CZ" dirty="0"/>
                </a:br>
                <a:br>
                  <a:rPr lang="cs-CZ" dirty="0"/>
                </a:br>
                <a:br>
                  <a:rPr lang="cs-CZ" dirty="0"/>
                </a:br>
                <a:br>
                  <a:rPr lang="cs-CZ" dirty="0"/>
                </a:br>
                <a:br>
                  <a:rPr lang="cs-CZ" dirty="0"/>
                </a:br>
                <a:br>
                  <a:rPr lang="cs-CZ" dirty="0"/>
                </a:b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cs-CZ" dirty="0"/>
                  <a:t> . . . . polohové vektory elektronů</a:t>
                </a:r>
              </a:p>
              <a:p>
                <a:pPr marL="0" indent="0">
                  <a:buNone/>
                </a:pPr>
                <a:r>
                  <a:rPr lang="cs-CZ" dirty="0"/>
                  <a:t> 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dirty="0"/>
                  <a:t> . . . . počet elektronů v systému</a:t>
                </a:r>
              </a:p>
              <a:p>
                <a:pPr marL="0" indent="0">
                  <a:buNone/>
                </a:pPr>
                <a:r>
                  <a:rPr lang="cs-CZ" dirty="0"/>
                  <a:t> 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cs-CZ" dirty="0"/>
                  <a:t>. . . .  vlnová funkce daného elektronu</a:t>
                </a:r>
              </a:p>
              <a:p>
                <a:endParaRPr lang="cs-CZ" dirty="0"/>
              </a:p>
            </p:txBody>
          </p:sp>
        </mc:Choice>
        <mc:Fallback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37EC6AFC-6B84-4F2A-B40C-9076CC1F87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336872"/>
                <a:ext cx="9613861" cy="4438578"/>
              </a:xfrm>
              <a:blipFill>
                <a:blip r:embed="rId3"/>
                <a:stretch>
                  <a:fillRect l="-1015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1F492C34-4B63-47EC-997D-B89A3BC0D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12" y="2622759"/>
            <a:ext cx="9094563" cy="24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4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atomového obalu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4EDEE957-A02A-46D3-BA73-9370EA3A1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4566" y="2152650"/>
            <a:ext cx="6521449" cy="47053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FAD2141-441F-450A-B66C-C8E230019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884566" cy="6858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FCA9F7C-9991-4E79-8E2C-A577D1275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565" y="0"/>
            <a:ext cx="6334351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1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atomového obalu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DC53F41-54AB-4529-9575-F738F8456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01B296A-F94B-4A9B-96CF-BB4048EBEE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" t="885"/>
          <a:stretch/>
        </p:blipFill>
        <p:spPr>
          <a:xfrm>
            <a:off x="0" y="99568"/>
            <a:ext cx="12283440" cy="904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4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atomového jádra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37EC6AFC-6B84-4F2A-B40C-9076CC1F87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1" y="2336872"/>
                <a:ext cx="5764929" cy="443857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b="1" dirty="0"/>
                  <a:t>Hmotnostní spektrograf</a:t>
                </a:r>
              </a:p>
              <a:p>
                <a:r>
                  <a:rPr lang="cs-CZ" dirty="0"/>
                  <a:t>Odděluje a detekuje ionty podle jejich hmotnosti a náboje (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cs-CZ" dirty="0"/>
                  <a:t>)</a:t>
                </a:r>
              </a:p>
              <a:p>
                <a:r>
                  <a:rPr lang="cs-CZ" dirty="0"/>
                  <a:t>Používá se pro identifikaci molekul, určení struktury, nebo stanovení složení směsí</a:t>
                </a:r>
              </a:p>
              <a:p>
                <a:r>
                  <a:rPr lang="cs-CZ" dirty="0"/>
                  <a:t>Musíme zajistit, aby všechny ionty měly stejnou rychlost – rychlostní filtr</a:t>
                </a:r>
              </a:p>
              <a:p>
                <a:r>
                  <a:rPr lang="cs-CZ" dirty="0"/>
                  <a:t>Za druhé světové války používán i jako separační metoda pro izotopy uranu</a:t>
                </a:r>
                <a:br>
                  <a:rPr lang="cs-CZ" dirty="0"/>
                </a:br>
                <a:br>
                  <a:rPr lang="cs-CZ" dirty="0"/>
                </a:br>
                <a:endParaRPr lang="cs-CZ" dirty="0"/>
              </a:p>
            </p:txBody>
          </p:sp>
        </mc:Choice>
        <mc:Fallback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37EC6AFC-6B84-4F2A-B40C-9076CC1F87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336872"/>
                <a:ext cx="5764929" cy="4438578"/>
              </a:xfrm>
              <a:blipFill>
                <a:blip r:embed="rId3"/>
                <a:stretch>
                  <a:fillRect l="-1693" t="-2747"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>
            <a:extLst>
              <a:ext uri="{FF2B5EF4-FFF2-40B4-BE49-F238E27FC236}">
                <a16:creationId xmlns:a16="http://schemas.microsoft.com/office/drawing/2014/main" id="{D1E0A18F-8E28-4AF8-9CBC-4A4006549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450" y="2245983"/>
            <a:ext cx="3857625" cy="4286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437F746-6441-4B59-8009-8BC883C32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229" y="2336872"/>
            <a:ext cx="1389953" cy="15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77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atomového jádra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EC6AFC-6B84-4F2A-B40C-9076CC1F8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438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(Jaderná) Magnetická rezonance</a:t>
            </a:r>
            <a:r>
              <a:rPr lang="en-US" b="1" dirty="0"/>
              <a:t> </a:t>
            </a:r>
            <a:endParaRPr lang="cs-CZ" b="1" dirty="0"/>
          </a:p>
          <a:p>
            <a:r>
              <a:rPr lang="cs-CZ" dirty="0"/>
              <a:t>Jádra s nenulovým spinem (např. ¹H, ¹³C, ³¹P) mají magnetický moment (ve vnějším magnetickém poli se orientují jako malé magnetky → dvě energetické hladiny)</a:t>
            </a:r>
          </a:p>
          <a:p>
            <a:r>
              <a:rPr lang="cs-CZ" dirty="0"/>
              <a:t>Vysokofrekvenční impuls způsobí „sklopení“ momentu</a:t>
            </a:r>
          </a:p>
          <a:p>
            <a:pPr marL="0" indent="0">
              <a:buNone/>
            </a:pP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57081D1-61E9-45E1-85E7-62D51C07D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075" y="4449762"/>
            <a:ext cx="57340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80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atomového jádra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EC6AFC-6B84-4F2A-B40C-9076CC1F8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438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(Jaderná) Magnetická rezonance</a:t>
            </a:r>
            <a:r>
              <a:rPr lang="en-US" b="1" dirty="0"/>
              <a:t> </a:t>
            </a:r>
            <a:endParaRPr lang="cs-CZ" b="1" dirty="0"/>
          </a:p>
          <a:p>
            <a:r>
              <a:rPr lang="cs-CZ" dirty="0" err="1"/>
              <a:t>Larmorova</a:t>
            </a:r>
            <a:r>
              <a:rPr lang="cs-CZ" dirty="0"/>
              <a:t> frekvence = frekvence, při které dojde k rezonanci (např. pro ¹H v poli 1 T je </a:t>
            </a:r>
            <a:r>
              <a:rPr lang="cs-CZ" dirty="0" err="1"/>
              <a:t>Larmorova</a:t>
            </a:r>
            <a:r>
              <a:rPr lang="cs-CZ" dirty="0"/>
              <a:t> frekvence 42,58 MHz)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57081D1-61E9-45E1-85E7-62D51C07D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075" y="4449762"/>
            <a:ext cx="57340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20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atomového jádra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EC6AFC-6B84-4F2A-B40C-9076CC1F8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438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(Jaderná) Magnetická rezonance</a:t>
            </a:r>
            <a:r>
              <a:rPr lang="en-US" b="1" dirty="0"/>
              <a:t> </a:t>
            </a:r>
            <a:endParaRPr lang="cs-CZ" b="1" dirty="0"/>
          </a:p>
          <a:p>
            <a:r>
              <a:rPr lang="en-US" dirty="0"/>
              <a:t>NMR v </a:t>
            </a:r>
            <a:r>
              <a:rPr lang="en-US" dirty="0" err="1"/>
              <a:t>chemii</a:t>
            </a:r>
            <a:r>
              <a:rPr lang="en-US" dirty="0"/>
              <a:t>:</a:t>
            </a:r>
          </a:p>
          <a:p>
            <a:pPr lvl="1"/>
            <a:r>
              <a:rPr lang="en-US" sz="2100" dirty="0" err="1"/>
              <a:t>Strukturní</a:t>
            </a:r>
            <a:r>
              <a:rPr lang="en-US" sz="2100" dirty="0"/>
              <a:t> </a:t>
            </a:r>
            <a:r>
              <a:rPr lang="en-US" sz="2100" dirty="0" err="1"/>
              <a:t>analýza</a:t>
            </a:r>
            <a:r>
              <a:rPr lang="en-US" sz="2100" dirty="0"/>
              <a:t> </a:t>
            </a:r>
            <a:r>
              <a:rPr lang="en-US" sz="2100" dirty="0" err="1"/>
              <a:t>molekul</a:t>
            </a:r>
            <a:r>
              <a:rPr lang="en-US" sz="2100" dirty="0"/>
              <a:t> – </a:t>
            </a:r>
            <a:r>
              <a:rPr lang="en-US" sz="2100" dirty="0" err="1"/>
              <a:t>rozlišení</a:t>
            </a:r>
            <a:r>
              <a:rPr lang="en-US" sz="2100" dirty="0"/>
              <a:t> </a:t>
            </a:r>
            <a:r>
              <a:rPr lang="en-US" sz="2100" dirty="0" err="1"/>
              <a:t>chemických</a:t>
            </a:r>
            <a:r>
              <a:rPr lang="en-US" sz="2100" dirty="0"/>
              <a:t> </a:t>
            </a:r>
            <a:r>
              <a:rPr lang="en-US" sz="2100" dirty="0" err="1"/>
              <a:t>prostředí</a:t>
            </a:r>
            <a:r>
              <a:rPr lang="en-US" sz="2100" dirty="0"/>
              <a:t> (</a:t>
            </a:r>
            <a:r>
              <a:rPr lang="en-US" sz="2100" dirty="0" err="1"/>
              <a:t>chemické</a:t>
            </a:r>
            <a:r>
              <a:rPr lang="en-US" sz="2100" dirty="0"/>
              <a:t> </a:t>
            </a:r>
            <a:r>
              <a:rPr lang="en-US" sz="2100" dirty="0" err="1"/>
              <a:t>posuny</a:t>
            </a:r>
            <a:r>
              <a:rPr lang="en-US" sz="2100" dirty="0"/>
              <a:t>)</a:t>
            </a:r>
          </a:p>
          <a:p>
            <a:pPr lvl="1"/>
            <a:r>
              <a:rPr lang="en-US" sz="2100" dirty="0" err="1"/>
              <a:t>Studium</a:t>
            </a:r>
            <a:r>
              <a:rPr lang="en-US" sz="2100" dirty="0"/>
              <a:t> </a:t>
            </a:r>
            <a:r>
              <a:rPr lang="en-US" sz="2100" dirty="0" err="1"/>
              <a:t>konformací</a:t>
            </a:r>
            <a:r>
              <a:rPr lang="en-US" sz="2100" dirty="0"/>
              <a:t>, </a:t>
            </a:r>
            <a:r>
              <a:rPr lang="en-US" sz="2100" dirty="0" err="1"/>
              <a:t>dynamiky</a:t>
            </a:r>
            <a:r>
              <a:rPr lang="en-US" sz="2100" dirty="0"/>
              <a:t>, </a:t>
            </a:r>
            <a:r>
              <a:rPr lang="en-US" sz="2100" dirty="0" err="1"/>
              <a:t>interakcí</a:t>
            </a:r>
            <a:endParaRPr lang="en-US" sz="2100" dirty="0"/>
          </a:p>
          <a:p>
            <a:pPr lvl="1"/>
            <a:r>
              <a:rPr lang="en-US" sz="2100" dirty="0" err="1"/>
              <a:t>Nedestruktivní</a:t>
            </a:r>
            <a:r>
              <a:rPr lang="en-US" sz="2100" dirty="0"/>
              <a:t>, </a:t>
            </a:r>
            <a:r>
              <a:rPr lang="en-US" sz="2100" dirty="0" err="1"/>
              <a:t>přesné</a:t>
            </a:r>
            <a:r>
              <a:rPr lang="en-US" sz="2100" dirty="0"/>
              <a:t> a </a:t>
            </a:r>
            <a:r>
              <a:rPr lang="en-US" sz="2100" dirty="0" err="1"/>
              <a:t>univerzální</a:t>
            </a:r>
            <a:endParaRPr lang="en-US" sz="2100" dirty="0"/>
          </a:p>
          <a:p>
            <a:r>
              <a:rPr lang="en-US" dirty="0"/>
              <a:t>MRI v </a:t>
            </a:r>
            <a:r>
              <a:rPr lang="en-US" dirty="0" err="1"/>
              <a:t>medicíně</a:t>
            </a:r>
            <a:r>
              <a:rPr lang="en-US" dirty="0"/>
              <a:t>:</a:t>
            </a:r>
          </a:p>
          <a:p>
            <a:pPr lvl="1"/>
            <a:r>
              <a:rPr lang="en-US" sz="2100" dirty="0" err="1"/>
              <a:t>Používá</a:t>
            </a:r>
            <a:r>
              <a:rPr lang="en-US" sz="2100" dirty="0"/>
              <a:t> </a:t>
            </a:r>
            <a:r>
              <a:rPr lang="en-US" sz="2100" dirty="0" err="1"/>
              <a:t>stejný</a:t>
            </a:r>
            <a:r>
              <a:rPr lang="en-US" sz="2100" dirty="0"/>
              <a:t> </a:t>
            </a:r>
            <a:r>
              <a:rPr lang="en-US" sz="2100" dirty="0" err="1"/>
              <a:t>princip</a:t>
            </a:r>
            <a:r>
              <a:rPr lang="en-US" sz="2100" dirty="0"/>
              <a:t>, ale </a:t>
            </a:r>
            <a:r>
              <a:rPr lang="en-US" sz="2100" dirty="0" err="1"/>
              <a:t>zaměřeno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¹H v </a:t>
            </a:r>
            <a:r>
              <a:rPr lang="en-US" sz="2100" dirty="0" err="1"/>
              <a:t>měkkých</a:t>
            </a:r>
            <a:r>
              <a:rPr lang="en-US" sz="2100" dirty="0"/>
              <a:t> </a:t>
            </a:r>
            <a:r>
              <a:rPr lang="en-US" sz="2100" dirty="0" err="1"/>
              <a:t>tkáních</a:t>
            </a:r>
            <a:endParaRPr lang="en-US" sz="2100" dirty="0"/>
          </a:p>
          <a:p>
            <a:pPr lvl="1"/>
            <a:r>
              <a:rPr lang="en-US" sz="2100" dirty="0"/>
              <a:t>Bez </a:t>
            </a:r>
            <a:r>
              <a:rPr lang="en-US" sz="2100" dirty="0" err="1"/>
              <a:t>ionizujícího</a:t>
            </a:r>
            <a:r>
              <a:rPr lang="en-US" sz="2100" dirty="0"/>
              <a:t> </a:t>
            </a:r>
            <a:r>
              <a:rPr lang="en-US" sz="2100" dirty="0" err="1"/>
              <a:t>záření</a:t>
            </a:r>
            <a:r>
              <a:rPr lang="en-US" sz="2100" dirty="0"/>
              <a:t> (</a:t>
            </a:r>
            <a:r>
              <a:rPr lang="en-US" sz="2100" dirty="0" err="1"/>
              <a:t>bezpečnější</a:t>
            </a:r>
            <a:r>
              <a:rPr lang="en-US" sz="2100" dirty="0"/>
              <a:t> </a:t>
            </a:r>
            <a:r>
              <a:rPr lang="en-US" sz="2100" dirty="0" err="1"/>
              <a:t>než</a:t>
            </a:r>
            <a:r>
              <a:rPr lang="en-US" sz="2100" dirty="0"/>
              <a:t> </a:t>
            </a:r>
            <a:r>
              <a:rPr lang="en-US" sz="2100" dirty="0" err="1"/>
              <a:t>rentgen</a:t>
            </a:r>
            <a:r>
              <a:rPr lang="en-US" sz="2100" dirty="0"/>
              <a:t>)</a:t>
            </a:r>
          </a:p>
          <a:p>
            <a:pPr lvl="1"/>
            <a:r>
              <a:rPr lang="en-US" sz="2100" dirty="0" err="1"/>
              <a:t>Vysoce</a:t>
            </a:r>
            <a:r>
              <a:rPr lang="en-US" sz="2100" dirty="0"/>
              <a:t> </a:t>
            </a:r>
            <a:r>
              <a:rPr lang="en-US" sz="2100" dirty="0" err="1"/>
              <a:t>kontrastní</a:t>
            </a:r>
            <a:r>
              <a:rPr lang="en-US" sz="2100" dirty="0"/>
              <a:t> </a:t>
            </a:r>
            <a:r>
              <a:rPr lang="en-US" sz="2100" dirty="0" err="1"/>
              <a:t>zobrazení</a:t>
            </a:r>
            <a:r>
              <a:rPr lang="en-US" sz="2100" dirty="0"/>
              <a:t> – </a:t>
            </a:r>
            <a:r>
              <a:rPr lang="en-US" sz="2100" dirty="0" err="1"/>
              <a:t>zejména</a:t>
            </a:r>
            <a:r>
              <a:rPr lang="en-US" sz="2100" dirty="0"/>
              <a:t> </a:t>
            </a:r>
            <a:r>
              <a:rPr lang="en-US" sz="2100" dirty="0" err="1"/>
              <a:t>vody</a:t>
            </a:r>
            <a:r>
              <a:rPr lang="en-US" sz="2100" dirty="0"/>
              <a:t> a </a:t>
            </a:r>
            <a:r>
              <a:rPr lang="en-US" sz="2100" dirty="0" err="1"/>
              <a:t>tuku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2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Sylabus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F307667-A28D-42DD-889B-472B2997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/>
              <a:t>Kvantová fyzika</a:t>
            </a:r>
          </a:p>
          <a:p>
            <a:r>
              <a:rPr lang="cs-CZ" dirty="0"/>
              <a:t>Fyzika atomového obalu jako základ chemie</a:t>
            </a:r>
          </a:p>
          <a:p>
            <a:r>
              <a:rPr lang="cs-CZ" dirty="0"/>
              <a:t>Hmotnostní spektrometrie</a:t>
            </a:r>
          </a:p>
          <a:p>
            <a:r>
              <a:rPr lang="cs-CZ" dirty="0"/>
              <a:t>Fyzika jádra</a:t>
            </a:r>
          </a:p>
          <a:p>
            <a:r>
              <a:rPr lang="cs-CZ" dirty="0"/>
              <a:t>Nukleární magnetická rezonance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Kvantovka</a:t>
            </a:r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shrnutí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Fyzika mikrosvěta je základní rámec pro pochopení chemie – hlavně struktury atomů a molekul.</a:t>
            </a:r>
          </a:p>
          <a:p>
            <a:pPr marL="0" indent="0">
              <a:buNone/>
            </a:pPr>
            <a:r>
              <a:rPr lang="pl-PL" dirty="0"/>
              <a:t>Elektrony se chovají někdy jako částice, jindy jako vlny (dualismus).</a:t>
            </a:r>
          </a:p>
          <a:p>
            <a:pPr marL="0" indent="0">
              <a:buNone/>
            </a:pPr>
            <a:r>
              <a:rPr lang="pl-PL" dirty="0"/>
              <a:t>Modelování molekul „in silico“: Kvantově-chemické výpočty (např. Hartree–Fock) umožňují:</a:t>
            </a:r>
          </a:p>
          <a:p>
            <a:r>
              <a:rPr lang="pl-PL" dirty="0"/>
              <a:t>Výpočty orbitalů, vazeb, spekter, energií</a:t>
            </a:r>
          </a:p>
          <a:p>
            <a:r>
              <a:rPr lang="pl-PL" dirty="0"/>
              <a:t>Bezpečné a levné zkoumání hypotetických molekul a reakcí</a:t>
            </a:r>
          </a:p>
          <a:p>
            <a:r>
              <a:rPr lang="pl-PL" dirty="0"/>
              <a:t>Elektronová struktura = klíč ke struktuře a reaktivitě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11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Kvantovka</a:t>
            </a:r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shrnutí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Hmotnostní</a:t>
            </a:r>
            <a:r>
              <a:rPr lang="en-US" b="1" dirty="0"/>
              <a:t> </a:t>
            </a:r>
            <a:r>
              <a:rPr lang="en-US" b="1" dirty="0" err="1"/>
              <a:t>spektrometrie</a:t>
            </a:r>
            <a:r>
              <a:rPr lang="en-US" b="1" dirty="0"/>
              <a:t> (MS)</a:t>
            </a:r>
          </a:p>
          <a:p>
            <a:r>
              <a:rPr lang="en-US" dirty="0" err="1"/>
              <a:t>Ionizace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→ </a:t>
            </a:r>
            <a:r>
              <a:rPr lang="en-US" dirty="0" err="1"/>
              <a:t>oddělení</a:t>
            </a:r>
            <a:r>
              <a:rPr lang="en-US" dirty="0"/>
              <a:t> </a:t>
            </a:r>
            <a:r>
              <a:rPr lang="en-US" dirty="0" err="1"/>
              <a:t>iontů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m/z </a:t>
            </a:r>
            <a:r>
              <a:rPr lang="en-US" dirty="0" err="1"/>
              <a:t>poměru</a:t>
            </a:r>
            <a:endParaRPr lang="cs-CZ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/>
              <a:t>Jaderná</a:t>
            </a:r>
            <a:r>
              <a:rPr lang="en-US" b="1" dirty="0"/>
              <a:t> </a:t>
            </a:r>
            <a:r>
              <a:rPr lang="en-US" b="1" dirty="0" err="1"/>
              <a:t>magnetická</a:t>
            </a:r>
            <a:r>
              <a:rPr lang="en-US" b="1" dirty="0"/>
              <a:t> </a:t>
            </a:r>
            <a:r>
              <a:rPr lang="en-US" b="1" dirty="0" err="1"/>
              <a:t>rezonance</a:t>
            </a:r>
            <a:r>
              <a:rPr lang="en-US" b="1" dirty="0"/>
              <a:t> (NMR)</a:t>
            </a:r>
          </a:p>
          <a:p>
            <a:r>
              <a:rPr lang="en-US" dirty="0" err="1"/>
              <a:t>Jádra</a:t>
            </a:r>
            <a:r>
              <a:rPr lang="en-US" dirty="0"/>
              <a:t> s </a:t>
            </a:r>
            <a:r>
              <a:rPr lang="en-US" dirty="0" err="1"/>
              <a:t>nenulovým</a:t>
            </a:r>
            <a:r>
              <a:rPr lang="en-US" dirty="0"/>
              <a:t> </a:t>
            </a:r>
            <a:r>
              <a:rPr lang="en-US" dirty="0" err="1"/>
              <a:t>spinem</a:t>
            </a:r>
            <a:r>
              <a:rPr lang="en-US" dirty="0"/>
              <a:t> </a:t>
            </a:r>
            <a:r>
              <a:rPr lang="cs-CZ" dirty="0"/>
              <a:t>interagují s vnějším magnetickým polem</a:t>
            </a:r>
            <a:endParaRPr lang="en-US" dirty="0"/>
          </a:p>
          <a:p>
            <a:r>
              <a:rPr lang="en-US" dirty="0" err="1"/>
              <a:t>Rezonance</a:t>
            </a:r>
            <a:r>
              <a:rPr lang="en-US" dirty="0"/>
              <a:t> </a:t>
            </a:r>
            <a:r>
              <a:rPr lang="en-US" dirty="0" err="1"/>
              <a:t>nastává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specifické</a:t>
            </a:r>
            <a:r>
              <a:rPr lang="en-US" dirty="0"/>
              <a:t> </a:t>
            </a:r>
            <a:r>
              <a:rPr lang="en-US" dirty="0" err="1"/>
              <a:t>frekvenci</a:t>
            </a:r>
            <a:r>
              <a:rPr lang="en-US" dirty="0"/>
              <a:t> (</a:t>
            </a:r>
            <a:r>
              <a:rPr lang="en-US" dirty="0" err="1"/>
              <a:t>Larmorova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)</a:t>
            </a:r>
          </a:p>
          <a:p>
            <a:r>
              <a:rPr lang="en-US" dirty="0"/>
              <a:t>V </a:t>
            </a:r>
            <a:r>
              <a:rPr lang="en-US" dirty="0" err="1"/>
              <a:t>chemii</a:t>
            </a:r>
            <a:r>
              <a:rPr lang="en-US" dirty="0"/>
              <a:t>: </a:t>
            </a:r>
            <a:r>
              <a:rPr lang="en-US" dirty="0" err="1"/>
              <a:t>rozlišení</a:t>
            </a:r>
            <a:r>
              <a:rPr lang="en-US" dirty="0"/>
              <a:t> </a:t>
            </a:r>
            <a:r>
              <a:rPr lang="en-US" dirty="0" err="1"/>
              <a:t>chemických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, </a:t>
            </a:r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struktur</a:t>
            </a:r>
            <a:endParaRPr lang="en-US" dirty="0"/>
          </a:p>
          <a:p>
            <a:r>
              <a:rPr lang="en-US" dirty="0"/>
              <a:t>V </a:t>
            </a:r>
            <a:r>
              <a:rPr lang="en-US" dirty="0" err="1"/>
              <a:t>medicíně</a:t>
            </a:r>
            <a:r>
              <a:rPr lang="en-US" dirty="0"/>
              <a:t>: MRI – </a:t>
            </a:r>
            <a:r>
              <a:rPr lang="en-US" dirty="0" err="1"/>
              <a:t>bezpečné</a:t>
            </a:r>
            <a:r>
              <a:rPr lang="en-US" dirty="0"/>
              <a:t> </a:t>
            </a:r>
            <a:r>
              <a:rPr lang="en-US" dirty="0" err="1"/>
              <a:t>zobrazení</a:t>
            </a:r>
            <a:r>
              <a:rPr lang="en-US" dirty="0"/>
              <a:t> </a:t>
            </a:r>
            <a:r>
              <a:rPr lang="en-US" dirty="0" err="1"/>
              <a:t>měkkých</a:t>
            </a:r>
            <a:r>
              <a:rPr lang="en-US" dirty="0"/>
              <a:t> </a:t>
            </a:r>
            <a:r>
              <a:rPr lang="en-US" dirty="0" err="1"/>
              <a:t>tkání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8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Kvantová fyzika</a:t>
            </a:r>
            <a:endParaRPr lang="cs-CZ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4C667A1-F891-4B27-A976-FF67EC6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/>
              <a:t>Proč je potřeba studovat kvantovou fyziku?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EF8903-33AF-4B45-834D-88E702AC6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2871787"/>
            <a:ext cx="7283450" cy="15315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C77DBAC-44AD-4164-AF93-6D49C1621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487" y="5397500"/>
            <a:ext cx="10182225" cy="22098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B7924E8-06DA-4DC7-9446-ABD2BB8CD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017" y="2194694"/>
            <a:ext cx="2021407" cy="26092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283E9CD-E3C1-4731-AE11-65EF72B24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211" y="4597435"/>
            <a:ext cx="87725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3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atomového obalu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EC6AFC-6B84-4F2A-B40C-9076CC1F8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905129" cy="4013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/>
              <a:t>Částicově</a:t>
            </a:r>
            <a:r>
              <a:rPr lang="cs-CZ" b="1" dirty="0"/>
              <a:t>-vlnový dualismus (který neexistuje)</a:t>
            </a:r>
            <a:endParaRPr lang="cs-CZ" dirty="0"/>
          </a:p>
          <a:p>
            <a:r>
              <a:rPr lang="cs-CZ" dirty="0"/>
              <a:t>Objekty mikrosvěta se někdy chovají jako částice a někdy jako vlny</a:t>
            </a:r>
          </a:p>
          <a:p>
            <a:r>
              <a:rPr lang="cs-CZ" dirty="0"/>
              <a:t>Elektron se může chovat jako částice (elektronový mikroskop)</a:t>
            </a:r>
          </a:p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FE00E11-9145-4F96-8C57-F8425AA07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00" y="3616194"/>
            <a:ext cx="3108435" cy="3327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0846436-4271-484E-A249-0D49F5077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713" y="3616028"/>
            <a:ext cx="6745288" cy="33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1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atomového obalu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EC6AFC-6B84-4F2A-B40C-9076CC1F8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905129" cy="4013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/>
              <a:t>Částicově</a:t>
            </a:r>
            <a:r>
              <a:rPr lang="cs-CZ" b="1" dirty="0"/>
              <a:t>-vlnový dualismus (který neexistuje)</a:t>
            </a:r>
            <a:endParaRPr lang="cs-CZ" dirty="0"/>
          </a:p>
          <a:p>
            <a:r>
              <a:rPr lang="cs-CZ" dirty="0"/>
              <a:t>Objekty mikrosvěta se někdy chovají jako částice a někdy jako vlny</a:t>
            </a:r>
          </a:p>
          <a:p>
            <a:r>
              <a:rPr lang="cs-CZ" dirty="0"/>
              <a:t>Elektron se může chovat jako částice (elektronový mikroskop)</a:t>
            </a:r>
          </a:p>
          <a:p>
            <a:endParaRPr lang="en-US" dirty="0"/>
          </a:p>
        </p:txBody>
      </p:sp>
      <p:pic>
        <p:nvPicPr>
          <p:cNvPr id="9218" name="Picture 2" descr="r/ExplainTheJoke - a cartoon character with red hair and a red head">
            <a:extLst>
              <a:ext uri="{FF2B5EF4-FFF2-40B4-BE49-F238E27FC236}">
                <a16:creationId xmlns:a16="http://schemas.microsoft.com/office/drawing/2014/main" id="{3227EF5B-1294-4345-AF60-607E02622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t="5794" r="6042" b="6980"/>
          <a:stretch/>
        </p:blipFill>
        <p:spPr bwMode="auto">
          <a:xfrm>
            <a:off x="680321" y="3703104"/>
            <a:ext cx="3032176" cy="30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e best Quantum Physics memes :) Memedroid">
            <a:extLst>
              <a:ext uri="{FF2B5EF4-FFF2-40B4-BE49-F238E27FC236}">
                <a16:creationId xmlns:a16="http://schemas.microsoft.com/office/drawing/2014/main" id="{5F947A62-8C5B-4CF0-8FA3-3FFC8298F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9"/>
          <a:stretch/>
        </p:blipFill>
        <p:spPr bwMode="auto">
          <a:xfrm>
            <a:off x="4196223" y="3748449"/>
            <a:ext cx="3937000" cy="306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21F204-3AB5-48B0-BFED-1932ACDAA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949" y="3708399"/>
            <a:ext cx="3149601" cy="31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6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atomového obalu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37EC6AFC-6B84-4F2A-B40C-9076CC1F87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1" y="2336872"/>
                <a:ext cx="9905129" cy="40131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/>
                  <a:t>Vlnová funkce</a:t>
                </a:r>
                <a:endParaRPr lang="cs-CZ" dirty="0"/>
              </a:p>
              <a:p>
                <a:r>
                  <a:rPr lang="cs-CZ" dirty="0" err="1"/>
                  <a:t>Schrödingerova</a:t>
                </a:r>
                <a:r>
                  <a:rPr lang="cs-CZ" dirty="0"/>
                  <a:t> „vlnová“ rovnice je v proměnné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cs-CZ" dirty="0"/>
              </a:p>
              <a:p>
                <a:r>
                  <a:rPr lang="cs-CZ" dirty="0"/>
                  <a:t>Funkce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cs-CZ" dirty="0"/>
                  <a:t> nemá přímý fyzikální význam</a:t>
                </a:r>
              </a:p>
              <a:p>
                <a:r>
                  <a:rPr lang="cs-CZ" dirty="0"/>
                  <a:t>Integrál 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vyjadřuje </a:t>
                </a:r>
                <a:r>
                  <a:rPr lang="cs-CZ" b="1" dirty="0"/>
                  <a:t>pravděpodobnost nalezení částice </a:t>
                </a:r>
                <a:r>
                  <a:rPr lang="cs-CZ" dirty="0"/>
                  <a:t>v objemu, přes který integrujeme </a:t>
                </a:r>
              </a:p>
              <a:p>
                <a:r>
                  <a:rPr lang="pl-PL" dirty="0"/>
                  <a:t>Orbital je oblast prostoru, kde je s 95 % pravděpodobností elektron</a:t>
                </a: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37EC6AFC-6B84-4F2A-B40C-9076CC1F87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336872"/>
                <a:ext cx="9905129" cy="4013127"/>
              </a:xfrm>
              <a:blipFill>
                <a:blip r:embed="rId3"/>
                <a:stretch>
                  <a:fillRect l="-985" t="-2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352E0F9E-925D-4956-9DDB-7DDDB8789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95" y="5342730"/>
            <a:ext cx="1352550" cy="5524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C0C06C2-DC29-42B2-8EC3-FFDFD58C3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760" y="5214142"/>
            <a:ext cx="2400300" cy="8096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983F584-F6F1-41DE-815B-F882AF9304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89"/>
          <a:stretch/>
        </p:blipFill>
        <p:spPr>
          <a:xfrm>
            <a:off x="6443472" y="5056979"/>
            <a:ext cx="1623282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8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atomového obalu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37EC6AFC-6B84-4F2A-B40C-9076CC1F87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1" y="2336872"/>
                <a:ext cx="9613861" cy="40131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/>
                  <a:t>Fyzika atomových obalů = základ chemie</a:t>
                </a:r>
              </a:p>
              <a:p>
                <a:r>
                  <a:rPr lang="cs-CZ" dirty="0"/>
                  <a:t>Z řešení </a:t>
                </a:r>
                <a:r>
                  <a:rPr lang="cs-CZ" dirty="0" err="1"/>
                  <a:t>Schrödingerovy</a:t>
                </a:r>
                <a:r>
                  <a:rPr lang="cs-CZ" dirty="0"/>
                  <a:t> rovnice plyne existence hlavního, vedlejšího a magnetického kvantového čísla</a:t>
                </a:r>
              </a:p>
              <a:p>
                <a:r>
                  <a:rPr lang="en-US" dirty="0"/>
                  <a:t>Wolfgang Pauli (1925): </a:t>
                </a:r>
                <a:r>
                  <a:rPr lang="en-US" dirty="0" err="1"/>
                  <a:t>Žádné</a:t>
                </a:r>
                <a:r>
                  <a:rPr lang="en-US" dirty="0"/>
                  <a:t> </a:t>
                </a:r>
                <a:r>
                  <a:rPr lang="en-US" dirty="0" err="1"/>
                  <a:t>dva</a:t>
                </a:r>
                <a:r>
                  <a:rPr lang="en-US" dirty="0"/>
                  <a:t> </a:t>
                </a:r>
                <a:r>
                  <a:rPr lang="en-US" dirty="0" err="1"/>
                  <a:t>elektrony</a:t>
                </a:r>
                <a:r>
                  <a:rPr lang="en-US" dirty="0"/>
                  <a:t> </a:t>
                </a:r>
                <a:r>
                  <a:rPr lang="en-US" dirty="0" err="1"/>
                  <a:t>nemohou</a:t>
                </a:r>
                <a:r>
                  <a:rPr lang="en-US" dirty="0"/>
                  <a:t> v </a:t>
                </a:r>
                <a:r>
                  <a:rPr lang="en-US" dirty="0" err="1"/>
                  <a:t>daném</a:t>
                </a:r>
                <a:r>
                  <a:rPr lang="cs-CZ" dirty="0"/>
                  <a:t> </a:t>
                </a:r>
                <a:r>
                  <a:rPr lang="en-US" dirty="0" err="1"/>
                  <a:t>celku</a:t>
                </a:r>
                <a:r>
                  <a:rPr lang="en-US" dirty="0"/>
                  <a:t> </a:t>
                </a:r>
                <a:r>
                  <a:rPr lang="en-US" dirty="0" err="1"/>
                  <a:t>existovat</a:t>
                </a:r>
                <a:r>
                  <a:rPr lang="cs-CZ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stejném</a:t>
                </a:r>
                <a:r>
                  <a:rPr lang="en-US" dirty="0"/>
                  <a:t> </a:t>
                </a:r>
                <a:r>
                  <a:rPr lang="en-US" dirty="0" err="1"/>
                  <a:t>kvantovém</a:t>
                </a:r>
                <a:r>
                  <a:rPr lang="en-US" dirty="0"/>
                  <a:t> </a:t>
                </a:r>
                <a:r>
                  <a:rPr lang="en-US" dirty="0" err="1"/>
                  <a:t>stavu</a:t>
                </a:r>
                <a:r>
                  <a:rPr lang="en-US" dirty="0"/>
                  <a:t>. </a:t>
                </a:r>
                <a:r>
                  <a:rPr lang="en-US" dirty="0" err="1"/>
                  <a:t>Pokud</a:t>
                </a:r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stejné</a:t>
                </a:r>
                <a:r>
                  <a:rPr lang="en-US" dirty="0"/>
                  <a:t> </a:t>
                </a:r>
                <a:r>
                  <a:rPr lang="en-US" dirty="0" err="1"/>
                  <a:t>energetické</a:t>
                </a:r>
                <a:r>
                  <a:rPr lang="en-US" dirty="0"/>
                  <a:t> </a:t>
                </a:r>
                <a:r>
                  <a:rPr lang="en-US" dirty="0" err="1"/>
                  <a:t>hladin</a:t>
                </a:r>
                <a:r>
                  <a:rPr lang="cs-CZ" dirty="0"/>
                  <a:t>ě</a:t>
                </a:r>
                <a:r>
                  <a:rPr lang="en-US" dirty="0"/>
                  <a:t> a </a:t>
                </a:r>
                <a:r>
                  <a:rPr lang="en-US" dirty="0" err="1"/>
                  <a:t>stejném</a:t>
                </a:r>
                <a:r>
                  <a:rPr lang="cs-CZ" dirty="0"/>
                  <a:t> </a:t>
                </a:r>
                <a:r>
                  <a:rPr lang="en-US" dirty="0" err="1"/>
                  <a:t>orbitalu</a:t>
                </a:r>
                <a:r>
                  <a:rPr lang="en-US" dirty="0"/>
                  <a:t> </a:t>
                </a:r>
                <a:r>
                  <a:rPr lang="en-US" dirty="0" err="1"/>
                  <a:t>mají</a:t>
                </a:r>
                <a:r>
                  <a:rPr lang="en-US" dirty="0"/>
                  <a:t> </a:t>
                </a:r>
                <a:r>
                  <a:rPr lang="en-US" dirty="0" err="1"/>
                  <a:t>stejná</a:t>
                </a:r>
                <a:r>
                  <a:rPr lang="en-US" dirty="0"/>
                  <a:t> </a:t>
                </a:r>
                <a:r>
                  <a:rPr lang="en-US" dirty="0" err="1"/>
                  <a:t>kvantová</a:t>
                </a:r>
                <a:r>
                  <a:rPr lang="en-US" dirty="0"/>
                  <a:t> </a:t>
                </a:r>
                <a:r>
                  <a:rPr lang="cs-CZ" dirty="0"/>
                  <a:t>č</a:t>
                </a:r>
                <a:r>
                  <a:rPr lang="en-US" dirty="0" err="1"/>
                  <a:t>ísla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Liší</a:t>
                </a:r>
                <a:r>
                  <a:rPr lang="en-US" dirty="0"/>
                  <a:t> se proto </a:t>
                </a:r>
                <a:r>
                  <a:rPr lang="en-US" dirty="0" err="1"/>
                  <a:t>spinovým</a:t>
                </a:r>
                <a:r>
                  <a:rPr lang="en-US" dirty="0"/>
                  <a:t> </a:t>
                </a:r>
                <a:r>
                  <a:rPr lang="cs-CZ" dirty="0"/>
                  <a:t>č</a:t>
                </a:r>
                <a:r>
                  <a:rPr lang="en-US" dirty="0" err="1"/>
                  <a:t>íslem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cs-CZ" dirty="0"/>
              </a:p>
              <a:p>
                <a:r>
                  <a:rPr lang="cs-CZ" dirty="0"/>
                  <a:t>Spin objeven experimentálně 1922, vysvětleno </a:t>
                </a:r>
                <a:r>
                  <a:rPr lang="cs-CZ" dirty="0" err="1"/>
                  <a:t>Diracem</a:t>
                </a:r>
                <a:r>
                  <a:rPr lang="cs-CZ" dirty="0"/>
                  <a:t> (1928)</a:t>
                </a:r>
              </a:p>
            </p:txBody>
          </p:sp>
        </mc:Choice>
        <mc:Fallback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37EC6AFC-6B84-4F2A-B40C-9076CC1F87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336872"/>
                <a:ext cx="9613861" cy="4013127"/>
              </a:xfrm>
              <a:blipFill>
                <a:blip r:embed="rId3"/>
                <a:stretch>
                  <a:fillRect l="-1015" t="-2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849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atomového obalu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EC6AFC-6B84-4F2A-B40C-9076CC1F8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13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Fyzika atomových obalů = základ chemie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FBD309C-93F3-428A-B586-575DAE705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232" y="3554412"/>
            <a:ext cx="4933950" cy="2409825"/>
          </a:xfrm>
          <a:prstGeom prst="rect">
            <a:avLst/>
          </a:prstGeom>
        </p:spPr>
      </p:pic>
      <p:pic>
        <p:nvPicPr>
          <p:cNvPr id="10242" name="Picture 2" descr="Trying to explain spin tho : r/physicsmemes">
            <a:extLst>
              <a:ext uri="{FF2B5EF4-FFF2-40B4-BE49-F238E27FC236}">
                <a16:creationId xmlns:a16="http://schemas.microsoft.com/office/drawing/2014/main" id="{DA08E357-1621-4276-AE92-AE937ED3F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978150"/>
            <a:ext cx="3657181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687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atomového obalu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37EC6AFC-6B84-4F2A-B40C-9076CC1F87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1" y="2336872"/>
                <a:ext cx="9905129" cy="40131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/>
                  <a:t>Vlnová funkce</a:t>
                </a:r>
                <a:endParaRPr lang="cs-CZ" dirty="0"/>
              </a:p>
              <a:p>
                <a:r>
                  <a:rPr lang="cs-CZ" dirty="0" err="1"/>
                  <a:t>Schrödingerova</a:t>
                </a:r>
                <a:r>
                  <a:rPr lang="cs-CZ" dirty="0"/>
                  <a:t> „vlnová“ rovnice je v proměnné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cs-CZ" dirty="0"/>
              </a:p>
              <a:p>
                <a:r>
                  <a:rPr lang="cs-CZ" dirty="0"/>
                  <a:t>Funkce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cs-CZ" dirty="0"/>
                  <a:t> nemá přímý fyzikální význam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37EC6AFC-6B84-4F2A-B40C-9076CC1F87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336872"/>
                <a:ext cx="9905129" cy="4013127"/>
              </a:xfrm>
              <a:blipFill>
                <a:blip r:embed="rId3"/>
                <a:stretch>
                  <a:fillRect l="-985" t="-2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352E0F9E-925D-4956-9DDB-7DDDB8789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075" y="4343435"/>
            <a:ext cx="1352550" cy="5524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C0C06C2-DC29-42B2-8EC3-FFDFD58C3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585" y="4214847"/>
            <a:ext cx="2400300" cy="8096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983F584-F6F1-41DE-815B-F882AF930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837" y="4057684"/>
            <a:ext cx="1647825" cy="11239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78D416D-EC84-48BB-AA1E-425EA1F39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04" y="2152117"/>
            <a:ext cx="9831316" cy="43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55142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4605</TotalTime>
  <Words>985</Words>
  <Application>Microsoft Office PowerPoint</Application>
  <PresentationFormat>Širokoúhlá obrazovka</PresentationFormat>
  <Paragraphs>118</Paragraphs>
  <Slides>21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Trebuchet MS</vt:lpstr>
      <vt:lpstr>Berlín</vt:lpstr>
      <vt:lpstr>  Fyzika pro chemiky  LS 2025</vt:lpstr>
      <vt:lpstr>Sylabus</vt:lpstr>
      <vt:lpstr>Kvantová fyzika</vt:lpstr>
      <vt:lpstr>Fyzika atomového obalu</vt:lpstr>
      <vt:lpstr>Fyzika atomového obalu</vt:lpstr>
      <vt:lpstr>Fyzika atomového obalu</vt:lpstr>
      <vt:lpstr>Fyzika atomového obalu</vt:lpstr>
      <vt:lpstr>Fyzika atomového obalu</vt:lpstr>
      <vt:lpstr>Fyzika atomového obalu</vt:lpstr>
      <vt:lpstr>Fyzika atomového obalu</vt:lpstr>
      <vt:lpstr>Fyzika atomového obalu</vt:lpstr>
      <vt:lpstr>Fyzika atomového obalu</vt:lpstr>
      <vt:lpstr>Fyzika atomového obalu</vt:lpstr>
      <vt:lpstr>Fyzika atomového obalu</vt:lpstr>
      <vt:lpstr>Fyzika atomového obalu</vt:lpstr>
      <vt:lpstr>Fyzika atomového jádra</vt:lpstr>
      <vt:lpstr>Fyzika atomového jádra</vt:lpstr>
      <vt:lpstr>Fyzika atomového jádra</vt:lpstr>
      <vt:lpstr>Fyzika atomového jádra</vt:lpstr>
      <vt:lpstr>Kvantovka – shrnutí</vt:lpstr>
      <vt:lpstr>Kvantovka – 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Diplomová práce  Hvězdy ve středoškolské fyzice</dc:title>
  <dc:creator>Týna</dc:creator>
  <cp:lastModifiedBy>BlackHole MainFrame</cp:lastModifiedBy>
  <cp:revision>247</cp:revision>
  <dcterms:created xsi:type="dcterms:W3CDTF">2017-06-07T17:41:57Z</dcterms:created>
  <dcterms:modified xsi:type="dcterms:W3CDTF">2025-05-06T20:05:27Z</dcterms:modified>
</cp:coreProperties>
</file>